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606" r:id="rId2"/>
    <p:sldId id="316" r:id="rId3"/>
    <p:sldId id="605" r:id="rId4"/>
    <p:sldId id="578" r:id="rId5"/>
    <p:sldId id="589" r:id="rId6"/>
    <p:sldId id="579" r:id="rId7"/>
    <p:sldId id="581" r:id="rId8"/>
    <p:sldId id="580" r:id="rId9"/>
    <p:sldId id="584" r:id="rId10"/>
    <p:sldId id="582" r:id="rId11"/>
    <p:sldId id="583" r:id="rId12"/>
    <p:sldId id="591" r:id="rId13"/>
    <p:sldId id="592" r:id="rId14"/>
    <p:sldId id="585" r:id="rId15"/>
    <p:sldId id="586" r:id="rId16"/>
    <p:sldId id="587" r:id="rId17"/>
    <p:sldId id="594" r:id="rId18"/>
    <p:sldId id="604" r:id="rId19"/>
    <p:sldId id="595" r:id="rId20"/>
    <p:sldId id="561" r:id="rId21"/>
    <p:sldId id="597" r:id="rId22"/>
    <p:sldId id="598" r:id="rId23"/>
    <p:sldId id="599" r:id="rId24"/>
    <p:sldId id="600" r:id="rId25"/>
    <p:sldId id="601" r:id="rId26"/>
    <p:sldId id="602" r:id="rId27"/>
    <p:sldId id="588"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00" autoAdjust="0"/>
  </p:normalViewPr>
  <p:slideViewPr>
    <p:cSldViewPr>
      <p:cViewPr varScale="1">
        <p:scale>
          <a:sx n="110" d="100"/>
          <a:sy n="110" d="100"/>
        </p:scale>
        <p:origin x="-1644" y="-84"/>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07B9D-BB77-4FE5-A9F5-0999D36B7C0C}" type="datetimeFigureOut">
              <a:rPr lang="en-US" smtClean="0"/>
              <a:pPr/>
              <a:t>6/19/2015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BDC817-3888-46D5-BC47-BBB3EDD982AC}" type="slidenum">
              <a:rPr lang="en-US" smtClean="0"/>
              <a:pPr/>
              <a:t>‹#›</a:t>
            </a:fld>
            <a:endParaRPr lang="en-US"/>
          </a:p>
        </p:txBody>
      </p:sp>
    </p:spTree>
    <p:extLst>
      <p:ext uri="{BB962C8B-B14F-4D97-AF65-F5344CB8AC3E}">
        <p14:creationId xmlns:p14="http://schemas.microsoft.com/office/powerpoint/2010/main" val="388812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a:t>
            </a:fld>
            <a:endParaRPr lang="en-US"/>
          </a:p>
        </p:txBody>
      </p:sp>
    </p:spTree>
    <p:extLst>
      <p:ext uri="{BB962C8B-B14F-4D97-AF65-F5344CB8AC3E}">
        <p14:creationId xmlns:p14="http://schemas.microsoft.com/office/powerpoint/2010/main" val="40854440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10</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10</a:t>
            </a:fld>
            <a:endParaRPr lang="en-US"/>
          </a:p>
        </p:txBody>
      </p:sp>
    </p:spTree>
    <p:extLst>
      <p:ext uri="{BB962C8B-B14F-4D97-AF65-F5344CB8AC3E}">
        <p14:creationId xmlns:p14="http://schemas.microsoft.com/office/powerpoint/2010/main" val="23532546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8</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11</a:t>
            </a:fld>
            <a:endParaRPr lang="en-US"/>
          </a:p>
        </p:txBody>
      </p:sp>
    </p:spTree>
    <p:extLst>
      <p:ext uri="{BB962C8B-B14F-4D97-AF65-F5344CB8AC3E}">
        <p14:creationId xmlns:p14="http://schemas.microsoft.com/office/powerpoint/2010/main" val="30510788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3</a:t>
            </a:r>
          </a:p>
          <a:p>
            <a:pPr>
              <a:spcBef>
                <a:spcPct val="0"/>
              </a:spcBef>
            </a:pPr>
            <a:r>
              <a:rPr lang="en-US" dirty="0" smtClean="0"/>
              <a:t>Translation: 8</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12</a:t>
            </a:fld>
            <a:endParaRPr lang="en-US"/>
          </a:p>
        </p:txBody>
      </p:sp>
    </p:spTree>
    <p:extLst>
      <p:ext uri="{BB962C8B-B14F-4D97-AF65-F5344CB8AC3E}">
        <p14:creationId xmlns:p14="http://schemas.microsoft.com/office/powerpoint/2010/main" val="39185159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0</a:t>
            </a:r>
          </a:p>
          <a:p>
            <a:pPr>
              <a:spcBef>
                <a:spcPct val="0"/>
              </a:spcBef>
            </a:pPr>
            <a:r>
              <a:rPr lang="en-US" dirty="0" smtClean="0"/>
              <a:t>Translation: 4</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13</a:t>
            </a:fld>
            <a:endParaRPr lang="en-US"/>
          </a:p>
        </p:txBody>
      </p:sp>
    </p:spTree>
    <p:extLst>
      <p:ext uri="{BB962C8B-B14F-4D97-AF65-F5344CB8AC3E}">
        <p14:creationId xmlns:p14="http://schemas.microsoft.com/office/powerpoint/2010/main" val="4479738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r>
              <a:rPr lang="en-US" b="0" dirty="0" smtClean="0"/>
              <a:t>www.theoi.com/Georgikos/Seilenos.html</a:t>
            </a:r>
          </a:p>
          <a:p>
            <a:endParaRPr lang="en-US" dirty="0" smtClean="0"/>
          </a:p>
        </p:txBody>
      </p:sp>
      <p:sp>
        <p:nvSpPr>
          <p:cNvPr id="53252" name="Slide Number Placeholder 3"/>
          <p:cNvSpPr>
            <a:spLocks noGrp="1"/>
          </p:cNvSpPr>
          <p:nvPr>
            <p:ph type="sldNum" sz="quarter" idx="5"/>
          </p:nvPr>
        </p:nvSpPr>
        <p:spPr>
          <a:noFill/>
        </p:spPr>
        <p:txBody>
          <a:bodyPr/>
          <a:lstStyle/>
          <a:p>
            <a:fld id="{C0CE1B51-6AF7-45B7-8528-74E34118EDDF}" type="slidenum">
              <a:rPr lang="en-US" smtClean="0"/>
              <a:pPr/>
              <a:t>14</a:t>
            </a:fld>
            <a:endParaRPr lang="en-US" smtClean="0"/>
          </a:p>
        </p:txBody>
      </p:sp>
    </p:spTree>
    <p:extLst>
      <p:ext uri="{BB962C8B-B14F-4D97-AF65-F5344CB8AC3E}">
        <p14:creationId xmlns:p14="http://schemas.microsoft.com/office/powerpoint/2010/main" val="37101354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r>
              <a:rPr lang="en-US" smtClean="0"/>
              <a:t>British Museum “Cyclops Painter” c. 415-410 BC, from Metaponto, on the southern shore of Italy. </a:t>
            </a:r>
          </a:p>
        </p:txBody>
      </p:sp>
      <p:sp>
        <p:nvSpPr>
          <p:cNvPr id="67588" name="Slide Number Placeholder 3"/>
          <p:cNvSpPr>
            <a:spLocks noGrp="1"/>
          </p:cNvSpPr>
          <p:nvPr>
            <p:ph type="sldNum" sz="quarter" idx="5"/>
          </p:nvPr>
        </p:nvSpPr>
        <p:spPr>
          <a:noFill/>
        </p:spPr>
        <p:txBody>
          <a:bodyPr/>
          <a:lstStyle/>
          <a:p>
            <a:fld id="{5F32665D-84BE-4F7E-BBDA-99B2F8F01190}" type="slidenum">
              <a:rPr lang="en-US" smtClean="0"/>
              <a:pPr/>
              <a:t>15</a:t>
            </a:fld>
            <a:endParaRPr lang="en-US" smtClean="0"/>
          </a:p>
        </p:txBody>
      </p:sp>
    </p:spTree>
    <p:extLst>
      <p:ext uri="{BB962C8B-B14F-4D97-AF65-F5344CB8AC3E}">
        <p14:creationId xmlns:p14="http://schemas.microsoft.com/office/powerpoint/2010/main" val="7564678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12</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16</a:t>
            </a:fld>
            <a:endParaRPr lang="en-US"/>
          </a:p>
        </p:txBody>
      </p:sp>
    </p:spTree>
    <p:extLst>
      <p:ext uri="{BB962C8B-B14F-4D97-AF65-F5344CB8AC3E}">
        <p14:creationId xmlns:p14="http://schemas.microsoft.com/office/powerpoint/2010/main" val="38188468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19</a:t>
            </a:r>
          </a:p>
          <a:p>
            <a:pPr>
              <a:spcBef>
                <a:spcPct val="0"/>
              </a:spcBef>
            </a:pPr>
            <a:r>
              <a:rPr lang="en-US" dirty="0" smtClean="0"/>
              <a:t>Translation: 14</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17</a:t>
            </a:fld>
            <a:endParaRPr lang="en-US"/>
          </a:p>
        </p:txBody>
      </p:sp>
    </p:spTree>
    <p:extLst>
      <p:ext uri="{BB962C8B-B14F-4D97-AF65-F5344CB8AC3E}">
        <p14:creationId xmlns:p14="http://schemas.microsoft.com/office/powerpoint/2010/main" val="42647465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14</a:t>
            </a:r>
          </a:p>
          <a:p>
            <a:pPr>
              <a:spcBef>
                <a:spcPct val="0"/>
              </a:spcBef>
            </a:pPr>
            <a:r>
              <a:rPr lang="en-US" dirty="0" smtClean="0"/>
              <a:t>Translation: 14</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18</a:t>
            </a:fld>
            <a:endParaRPr lang="en-US"/>
          </a:p>
        </p:txBody>
      </p:sp>
    </p:spTree>
    <p:extLst>
      <p:ext uri="{BB962C8B-B14F-4D97-AF65-F5344CB8AC3E}">
        <p14:creationId xmlns:p14="http://schemas.microsoft.com/office/powerpoint/2010/main" val="37596128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11</a:t>
            </a:r>
          </a:p>
          <a:p>
            <a:pPr>
              <a:spcBef>
                <a:spcPct val="0"/>
              </a:spcBef>
            </a:pPr>
            <a:r>
              <a:rPr lang="en-US" dirty="0" smtClean="0"/>
              <a:t>Translation: 11</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19</a:t>
            </a:fld>
            <a:endParaRPr lang="en-US"/>
          </a:p>
        </p:txBody>
      </p:sp>
    </p:spTree>
    <p:extLst>
      <p:ext uri="{BB962C8B-B14F-4D97-AF65-F5344CB8AC3E}">
        <p14:creationId xmlns:p14="http://schemas.microsoft.com/office/powerpoint/2010/main" val="36051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42753305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10</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20</a:t>
            </a:fld>
            <a:endParaRPr lang="en-US"/>
          </a:p>
        </p:txBody>
      </p:sp>
    </p:spTree>
    <p:extLst>
      <p:ext uri="{BB962C8B-B14F-4D97-AF65-F5344CB8AC3E}">
        <p14:creationId xmlns:p14="http://schemas.microsoft.com/office/powerpoint/2010/main" val="12749438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5</a:t>
            </a:r>
          </a:p>
          <a:p>
            <a:pPr>
              <a:spcBef>
                <a:spcPct val="0"/>
              </a:spcBef>
            </a:pPr>
            <a:r>
              <a:rPr lang="en-US" dirty="0" smtClean="0"/>
              <a:t>Translation: 16</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21</a:t>
            </a:fld>
            <a:endParaRPr lang="en-US"/>
          </a:p>
        </p:txBody>
      </p:sp>
    </p:spTree>
    <p:extLst>
      <p:ext uri="{BB962C8B-B14F-4D97-AF65-F5344CB8AC3E}">
        <p14:creationId xmlns:p14="http://schemas.microsoft.com/office/powerpoint/2010/main" val="12749438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11</a:t>
            </a:r>
          </a:p>
          <a:p>
            <a:pPr>
              <a:spcBef>
                <a:spcPct val="0"/>
              </a:spcBef>
            </a:pPr>
            <a:r>
              <a:rPr lang="en-US" dirty="0" smtClean="0"/>
              <a:t>Translation: 12</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22</a:t>
            </a:fld>
            <a:endParaRPr lang="en-US"/>
          </a:p>
        </p:txBody>
      </p:sp>
    </p:spTree>
    <p:extLst>
      <p:ext uri="{BB962C8B-B14F-4D97-AF65-F5344CB8AC3E}">
        <p14:creationId xmlns:p14="http://schemas.microsoft.com/office/powerpoint/2010/main" val="12749438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14</a:t>
            </a:r>
          </a:p>
          <a:p>
            <a:pPr>
              <a:spcBef>
                <a:spcPct val="0"/>
              </a:spcBef>
            </a:pPr>
            <a:r>
              <a:rPr lang="en-US" dirty="0" smtClean="0"/>
              <a:t>Translation: 12</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23</a:t>
            </a:fld>
            <a:endParaRPr lang="en-US"/>
          </a:p>
        </p:txBody>
      </p:sp>
    </p:spTree>
    <p:extLst>
      <p:ext uri="{BB962C8B-B14F-4D97-AF65-F5344CB8AC3E}">
        <p14:creationId xmlns:p14="http://schemas.microsoft.com/office/powerpoint/2010/main" val="12749438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14</a:t>
            </a:r>
          </a:p>
          <a:p>
            <a:pPr>
              <a:spcBef>
                <a:spcPct val="0"/>
              </a:spcBef>
            </a:pPr>
            <a:r>
              <a:rPr lang="en-US" dirty="0" smtClean="0"/>
              <a:t>Translation: 13</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24</a:t>
            </a:fld>
            <a:endParaRPr lang="en-US"/>
          </a:p>
        </p:txBody>
      </p:sp>
    </p:spTree>
    <p:extLst>
      <p:ext uri="{BB962C8B-B14F-4D97-AF65-F5344CB8AC3E}">
        <p14:creationId xmlns:p14="http://schemas.microsoft.com/office/powerpoint/2010/main" val="12749438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15</a:t>
            </a:r>
          </a:p>
          <a:p>
            <a:pPr>
              <a:spcBef>
                <a:spcPct val="0"/>
              </a:spcBef>
            </a:pPr>
            <a:r>
              <a:rPr lang="en-US" dirty="0" smtClean="0"/>
              <a:t>Translation: 17</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25</a:t>
            </a:fld>
            <a:endParaRPr lang="en-US"/>
          </a:p>
        </p:txBody>
      </p:sp>
    </p:spTree>
    <p:extLst>
      <p:ext uri="{BB962C8B-B14F-4D97-AF65-F5344CB8AC3E}">
        <p14:creationId xmlns:p14="http://schemas.microsoft.com/office/powerpoint/2010/main" val="12749438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6</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26</a:t>
            </a:fld>
            <a:endParaRPr lang="en-US"/>
          </a:p>
        </p:txBody>
      </p:sp>
    </p:spTree>
    <p:extLst>
      <p:ext uri="{BB962C8B-B14F-4D97-AF65-F5344CB8AC3E}">
        <p14:creationId xmlns:p14="http://schemas.microsoft.com/office/powerpoint/2010/main" val="12749438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18</a:t>
            </a:r>
          </a:p>
          <a:p>
            <a:pPr>
              <a:spcBef>
                <a:spcPct val="0"/>
              </a:spcBef>
            </a:pPr>
            <a:r>
              <a:rPr lang="en-US" dirty="0" smtClean="0"/>
              <a:t>Translation: 17</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27</a:t>
            </a:fld>
            <a:endParaRPr lang="en-US"/>
          </a:p>
        </p:txBody>
      </p:sp>
    </p:spTree>
    <p:extLst>
      <p:ext uri="{BB962C8B-B14F-4D97-AF65-F5344CB8AC3E}">
        <p14:creationId xmlns:p14="http://schemas.microsoft.com/office/powerpoint/2010/main" val="3343360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a:t>
            </a:r>
            <a:r>
              <a:rPr lang="en-US" smtClean="0"/>
              <a:t>: 5</a:t>
            </a: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a:t>
            </a:fld>
            <a:endParaRPr lang="en-US"/>
          </a:p>
        </p:txBody>
      </p:sp>
    </p:spTree>
    <p:extLst>
      <p:ext uri="{BB962C8B-B14F-4D97-AF65-F5344CB8AC3E}">
        <p14:creationId xmlns:p14="http://schemas.microsoft.com/office/powerpoint/2010/main" val="3310243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6</a:t>
            </a:r>
          </a:p>
          <a:p>
            <a:pPr>
              <a:spcBef>
                <a:spcPct val="0"/>
              </a:spcBef>
            </a:pPr>
            <a:r>
              <a:rPr lang="en-US" dirty="0" smtClean="0"/>
              <a:t>Translation: 4</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a:t>
            </a:fld>
            <a:endParaRPr lang="en-US"/>
          </a:p>
        </p:txBody>
      </p:sp>
    </p:spTree>
    <p:extLst>
      <p:ext uri="{BB962C8B-B14F-4D97-AF65-F5344CB8AC3E}">
        <p14:creationId xmlns:p14="http://schemas.microsoft.com/office/powerpoint/2010/main" val="1241315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8</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5</a:t>
            </a:fld>
            <a:endParaRPr lang="en-US"/>
          </a:p>
        </p:txBody>
      </p:sp>
    </p:spTree>
    <p:extLst>
      <p:ext uri="{BB962C8B-B14F-4D97-AF65-F5344CB8AC3E}">
        <p14:creationId xmlns:p14="http://schemas.microsoft.com/office/powerpoint/2010/main" val="787205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11</a:t>
            </a:r>
          </a:p>
          <a:p>
            <a:pPr>
              <a:spcBef>
                <a:spcPct val="0"/>
              </a:spcBef>
            </a:pPr>
            <a:r>
              <a:rPr lang="en-US" dirty="0" smtClean="0"/>
              <a:t>Translation: 14</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6</a:t>
            </a:fld>
            <a:endParaRPr lang="en-US"/>
          </a:p>
        </p:txBody>
      </p:sp>
    </p:spTree>
    <p:extLst>
      <p:ext uri="{BB962C8B-B14F-4D97-AF65-F5344CB8AC3E}">
        <p14:creationId xmlns:p14="http://schemas.microsoft.com/office/powerpoint/2010/main" val="1241315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endParaRPr lang="en-US" smtClean="0"/>
          </a:p>
        </p:txBody>
      </p:sp>
      <p:sp>
        <p:nvSpPr>
          <p:cNvPr id="29700" name="Slide Number Placeholder 3"/>
          <p:cNvSpPr>
            <a:spLocks noGrp="1"/>
          </p:cNvSpPr>
          <p:nvPr>
            <p:ph type="sldNum" sz="quarter" idx="5"/>
          </p:nvPr>
        </p:nvSpPr>
        <p:spPr>
          <a:noFill/>
        </p:spPr>
        <p:txBody>
          <a:bodyPr/>
          <a:lstStyle/>
          <a:p>
            <a:fld id="{15613772-7232-4B8F-A805-C52668DE2507}" type="slidenum">
              <a:rPr lang="en-US" smtClean="0"/>
              <a:pPr/>
              <a:t>7</a:t>
            </a:fld>
            <a:endParaRPr lang="en-US" smtClean="0"/>
          </a:p>
        </p:txBody>
      </p:sp>
    </p:spTree>
    <p:extLst>
      <p:ext uri="{BB962C8B-B14F-4D97-AF65-F5344CB8AC3E}">
        <p14:creationId xmlns:p14="http://schemas.microsoft.com/office/powerpoint/2010/main" val="1212351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8</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8</a:t>
            </a:fld>
            <a:endParaRPr lang="en-US"/>
          </a:p>
        </p:txBody>
      </p:sp>
    </p:spTree>
    <p:extLst>
      <p:ext uri="{BB962C8B-B14F-4D97-AF65-F5344CB8AC3E}">
        <p14:creationId xmlns:p14="http://schemas.microsoft.com/office/powerpoint/2010/main" val="1241315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8</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9</a:t>
            </a:fld>
            <a:endParaRPr lang="en-US"/>
          </a:p>
        </p:txBody>
      </p:sp>
    </p:spTree>
    <p:extLst>
      <p:ext uri="{BB962C8B-B14F-4D97-AF65-F5344CB8AC3E}">
        <p14:creationId xmlns:p14="http://schemas.microsoft.com/office/powerpoint/2010/main" val="1241315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89540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3630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59109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029468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803680-D0BC-4BCF-840F-2A0CA9B9CFB5}" type="datetimeFigureOut">
              <a:rPr lang="en-US" smtClean="0"/>
              <a:pPr/>
              <a:t>6/19/2015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164540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803680-D0BC-4BCF-840F-2A0CA9B9CFB5}" type="datetimeFigureOut">
              <a:rPr lang="en-US" smtClean="0"/>
              <a:pPr/>
              <a:t>6/19/2015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57554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803680-D0BC-4BCF-840F-2A0CA9B9CFB5}" type="datetimeFigureOut">
              <a:rPr lang="en-US" smtClean="0"/>
              <a:pPr/>
              <a:t>6/19/2015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52250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803680-D0BC-4BCF-840F-2A0CA9B9CFB5}" type="datetimeFigureOut">
              <a:rPr lang="en-US" smtClean="0"/>
              <a:pPr/>
              <a:t>6/19/2015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2044526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03680-D0BC-4BCF-840F-2A0CA9B9CFB5}" type="datetimeFigureOut">
              <a:rPr lang="en-US" smtClean="0"/>
              <a:pPr/>
              <a:t>6/19/2015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171761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6/19/2015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94664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6/19/2015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863459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03680-D0BC-4BCF-840F-2A0CA9B9CFB5}" type="datetimeFigureOut">
              <a:rPr lang="en-US" smtClean="0"/>
              <a:pPr/>
              <a:t>6/19/2015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7A234-9E2C-415E-972C-286DA9D67C79}" type="slidenum">
              <a:rPr lang="en-US" smtClean="0"/>
              <a:pPr/>
              <a:t>‹#›</a:t>
            </a:fld>
            <a:endParaRPr lang="en-US"/>
          </a:p>
        </p:txBody>
      </p:sp>
    </p:spTree>
    <p:extLst>
      <p:ext uri="{BB962C8B-B14F-4D97-AF65-F5344CB8AC3E}">
        <p14:creationId xmlns:p14="http://schemas.microsoft.com/office/powerpoint/2010/main" val="636363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major@ls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rgbClr val="FFFF00"/>
                </a:solidFill>
                <a:latin typeface="Times New Roman" pitchFamily="18" charset="0"/>
                <a:cs typeface="Times New Roman" pitchFamily="18" charset="0"/>
              </a:rPr>
              <a:t>Ancient Greek for Everyone:</a:t>
            </a:r>
            <a:br>
              <a:rPr lang="en-US" b="1" dirty="0" smtClean="0">
                <a:solidFill>
                  <a:srgbClr val="FFFF00"/>
                </a:solidFill>
                <a:latin typeface="Times New Roman" pitchFamily="18" charset="0"/>
                <a:cs typeface="Times New Roman" pitchFamily="18" charset="0"/>
              </a:rPr>
            </a:br>
            <a:r>
              <a:rPr lang="en-US" b="1" dirty="0" smtClean="0">
                <a:solidFill>
                  <a:srgbClr val="FFFF00"/>
                </a:solidFill>
                <a:latin typeface="Times New Roman" pitchFamily="18" charset="0"/>
                <a:cs typeface="Times New Roman" pitchFamily="18" charset="0"/>
              </a:rPr>
              <a:t>A New Digital Resource for Beginning Greek </a:t>
            </a:r>
            <a:r>
              <a:rPr lang="en-US" b="1" dirty="0">
                <a:solidFill>
                  <a:srgbClr val="FFFF00"/>
                </a:solidFill>
                <a:latin typeface="Times New Roman" pitchFamily="18" charset="0"/>
                <a:cs typeface="Times New Roman" pitchFamily="18" charset="0"/>
              </a:rPr>
              <a:t/>
            </a:r>
            <a:br>
              <a:rPr lang="en-US" b="1" dirty="0">
                <a:solidFill>
                  <a:srgbClr val="FFFF00"/>
                </a:solidFill>
                <a:latin typeface="Times New Roman" pitchFamily="18" charset="0"/>
                <a:cs typeface="Times New Roman" pitchFamily="18" charset="0"/>
              </a:rPr>
            </a:br>
            <a:r>
              <a:rPr lang="en-US" sz="3200" b="1" dirty="0">
                <a:solidFill>
                  <a:srgbClr val="FFFF00"/>
                </a:solidFill>
                <a:latin typeface="Times New Roman" pitchFamily="18" charset="0"/>
                <a:cs typeface="Times New Roman" pitchFamily="18" charset="0"/>
              </a:rPr>
              <a:t>Unit </a:t>
            </a:r>
            <a:r>
              <a:rPr lang="en-US" sz="3200" b="1" dirty="0" smtClean="0">
                <a:solidFill>
                  <a:srgbClr val="FFFF00"/>
                </a:solidFill>
                <a:latin typeface="Times New Roman" pitchFamily="18" charset="0"/>
                <a:cs typeface="Times New Roman" pitchFamily="18" charset="0"/>
              </a:rPr>
              <a:t>5: Introduction to Pronouns</a:t>
            </a:r>
            <a:br>
              <a:rPr lang="en-US" sz="3200" b="1" dirty="0" smtClean="0">
                <a:solidFill>
                  <a:srgbClr val="FFFF00"/>
                </a:solidFill>
                <a:latin typeface="Times New Roman" pitchFamily="18" charset="0"/>
                <a:cs typeface="Times New Roman" pitchFamily="18" charset="0"/>
              </a:rPr>
            </a:br>
            <a:r>
              <a:rPr lang="en-US" sz="3600" b="1" dirty="0">
                <a:solidFill>
                  <a:srgbClr val="FFFF00"/>
                </a:solidFill>
                <a:latin typeface="Times New Roman" pitchFamily="18" charset="0"/>
                <a:cs typeface="Times New Roman" pitchFamily="18" charset="0"/>
              </a:rPr>
              <a:t/>
            </a:r>
            <a:br>
              <a:rPr lang="en-US" sz="3600" b="1" dirty="0">
                <a:solidFill>
                  <a:srgbClr val="FFFF00"/>
                </a:solidFill>
                <a:latin typeface="Times New Roman" pitchFamily="18" charset="0"/>
                <a:cs typeface="Times New Roman" pitchFamily="18" charset="0"/>
              </a:rPr>
            </a:br>
            <a:r>
              <a:rPr lang="en-US" sz="3600" dirty="0">
                <a:solidFill>
                  <a:srgbClr val="FFFF00"/>
                </a:solidFill>
                <a:latin typeface="Times New Roman" pitchFamily="18" charset="0"/>
                <a:cs typeface="Times New Roman" pitchFamily="18" charset="0"/>
              </a:rPr>
              <a:t>Classical Reading</a:t>
            </a:r>
            <a:endParaRPr lang="en-US" sz="3600" b="1" dirty="0">
              <a:solidFill>
                <a:srgbClr val="FFFF00"/>
              </a:solidFill>
              <a:latin typeface="Times New Roman" pitchFamily="18" charset="0"/>
              <a:cs typeface="Times New Roman" pitchFamily="18" charset="0"/>
            </a:endParaRPr>
          </a:p>
        </p:txBody>
      </p:sp>
      <p:sp>
        <p:nvSpPr>
          <p:cNvPr id="3" name="Subtitle 2"/>
          <p:cNvSpPr>
            <a:spLocks noGrp="1"/>
          </p:cNvSpPr>
          <p:nvPr>
            <p:ph type="subTitle" idx="1"/>
          </p:nvPr>
        </p:nvSpPr>
        <p:spPr>
          <a:xfrm>
            <a:off x="1524000" y="4419600"/>
            <a:ext cx="6400800" cy="1752600"/>
          </a:xfrm>
        </p:spPr>
        <p:txBody>
          <a:bodyPr>
            <a:normAutofit/>
          </a:bodyPr>
          <a:lstStyle/>
          <a:p>
            <a:r>
              <a:rPr lang="en-US" dirty="0" smtClean="0">
                <a:solidFill>
                  <a:schemeClr val="bg1"/>
                </a:solidFill>
                <a:latin typeface="Times New Roman" pitchFamily="18" charset="0"/>
                <a:cs typeface="Times New Roman" pitchFamily="18" charset="0"/>
              </a:rPr>
              <a:t>2015 </a:t>
            </a:r>
            <a:r>
              <a:rPr lang="en-US" dirty="0" smtClean="0">
                <a:solidFill>
                  <a:schemeClr val="bg1"/>
                </a:solidFill>
                <a:latin typeface="Times New Roman" pitchFamily="18" charset="0"/>
                <a:cs typeface="Times New Roman" pitchFamily="18" charset="0"/>
              </a:rPr>
              <a:t>edition</a:t>
            </a:r>
          </a:p>
          <a:p>
            <a:r>
              <a:rPr lang="en-US" dirty="0" smtClean="0">
                <a:solidFill>
                  <a:schemeClr val="bg1"/>
                </a:solidFill>
                <a:latin typeface="Times New Roman" pitchFamily="18" charset="0"/>
                <a:cs typeface="Times New Roman" pitchFamily="18" charset="0"/>
              </a:rPr>
              <a:t>Wilfred E. Major</a:t>
            </a:r>
          </a:p>
          <a:p>
            <a:r>
              <a:rPr lang="en-US" dirty="0" smtClean="0">
                <a:solidFill>
                  <a:schemeClr val="bg1"/>
                </a:solidFill>
                <a:latin typeface="Times New Roman" pitchFamily="18" charset="0"/>
                <a:cs typeface="Times New Roman" pitchFamily="18" charset="0"/>
                <a:hlinkClick r:id="rId3"/>
              </a:rPr>
              <a:t>wmajor@lsu.edu</a:t>
            </a:r>
            <a:r>
              <a:rPr lang="en-US" dirty="0" smtClean="0">
                <a:solidFill>
                  <a:schemeClr val="bg1"/>
                </a:solidFill>
                <a:latin typeface="Times New Roman" pitchFamily="18" charset="0"/>
                <a:cs typeface="Times New Roman" pitchFamily="18" charset="0"/>
              </a:rPr>
              <a:t> </a:t>
            </a: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633032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Ion is a young man who has been raised as an orphan at a temple, ever since he was left there as an infant. Now the priestess of the temple is giving Ion the cradle in which he was found, so that he can search for his parents: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ὦ παῖ, καὶ τάδ’ ἀποδίδωμί </a:t>
            </a:r>
            <a:r>
              <a:rPr lang="el-GR" sz="2400" dirty="0" smtClean="0">
                <a:solidFill>
                  <a:schemeClr val="bg1"/>
                </a:solidFill>
                <a:latin typeface="Palatino Linotype" pitchFamily="18" charset="0"/>
                <a:cs typeface="Times New Roman" pitchFamily="18" charset="0"/>
              </a:rPr>
              <a:t>σοι. </a:t>
            </a:r>
            <a:r>
              <a:rPr lang="en-US" sz="2400" dirty="0" smtClean="0">
                <a:solidFill>
                  <a:schemeClr val="bg1"/>
                </a:solidFill>
                <a:latin typeface="Times New Roman" pitchFamily="18" charset="0"/>
                <a:cs typeface="Times New Roman" pitchFamily="18" charset="0"/>
              </a:rPr>
              <a:t>	</a:t>
            </a:r>
            <a:endParaRPr lang="en-US" sz="2400" dirty="0">
              <a:solidFill>
                <a:schemeClr val="bg1"/>
              </a:solidFill>
              <a:latin typeface="Times New Roman"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Euripides </a:t>
            </a:r>
            <a:r>
              <a:rPr lang="en-US" sz="2000" i="1" dirty="0" smtClean="0">
                <a:solidFill>
                  <a:schemeClr val="bg1"/>
                </a:solidFill>
                <a:latin typeface="Times New Roman" pitchFamily="18" charset="0"/>
                <a:cs typeface="Times New Roman" pitchFamily="18" charset="0"/>
              </a:rPr>
              <a:t>Ion </a:t>
            </a:r>
            <a:r>
              <a:rPr lang="en-US" sz="2000" dirty="0" smtClean="0">
                <a:solidFill>
                  <a:schemeClr val="bg1"/>
                </a:solidFill>
                <a:latin typeface="Times New Roman" pitchFamily="18" charset="0"/>
                <a:cs typeface="Times New Roman" pitchFamily="18" charset="0"/>
              </a:rPr>
              <a:t>1358</a:t>
            </a:r>
            <a:endParaRPr lang="en-US" sz="2400" dirty="0" smtClean="0">
              <a:solidFill>
                <a:schemeClr val="bg1"/>
              </a:solidFill>
              <a:latin typeface="Times New Roman" pitchFamily="18" charset="0"/>
              <a:cs typeface="Times New Roman" pitchFamily="18" charset="0"/>
            </a:endParaRPr>
          </a:p>
        </p:txBody>
      </p:sp>
      <p:sp>
        <p:nvSpPr>
          <p:cNvPr id="4" name="TextBox 3"/>
          <p:cNvSpPr txBox="1"/>
          <p:nvPr/>
        </p:nvSpPr>
        <p:spPr>
          <a:xfrm>
            <a:off x="0" y="6455985"/>
            <a:ext cx="1909497" cy="400110"/>
          </a:xfrm>
          <a:prstGeom prst="rect">
            <a:avLst/>
          </a:prstGeom>
          <a:noFill/>
        </p:spPr>
        <p:txBody>
          <a:bodyPr wrap="none" rtlCol="0">
            <a:spAutoFit/>
          </a:bodyPr>
          <a:lstStyle/>
          <a:p>
            <a:pPr>
              <a:defRPr/>
            </a:pPr>
            <a:r>
              <a:rPr lang="el-GR" sz="2000" dirty="0">
                <a:solidFill>
                  <a:srgbClr val="FFFF00"/>
                </a:solidFill>
                <a:latin typeface="Palatino Linotype" pitchFamily="18" charset="0"/>
                <a:cs typeface="Times New Roman" pitchFamily="18" charset="0"/>
              </a:rPr>
              <a:t>σοι </a:t>
            </a:r>
            <a:r>
              <a:rPr lang="en-US" sz="2000" dirty="0">
                <a:solidFill>
                  <a:schemeClr val="bg1"/>
                </a:solidFill>
                <a:latin typeface="Times New Roman" pitchFamily="18" charset="0"/>
                <a:cs typeface="Times New Roman" pitchFamily="18" charset="0"/>
              </a:rPr>
              <a:t>(</a:t>
            </a:r>
            <a:r>
              <a:rPr lang="en-US" sz="2000" dirty="0" err="1">
                <a:solidFill>
                  <a:schemeClr val="bg1"/>
                </a:solidFill>
                <a:latin typeface="Times New Roman" pitchFamily="18" charset="0"/>
                <a:cs typeface="Times New Roman" pitchFamily="18" charset="0"/>
              </a:rPr>
              <a:t>dat</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you </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4381500" y="6454080"/>
            <a:ext cx="4743450" cy="400110"/>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ὦ </a:t>
            </a:r>
            <a:r>
              <a:rPr lang="en-US" sz="2000" dirty="0" smtClean="0">
                <a:solidFill>
                  <a:schemeClr val="bg1"/>
                </a:solidFill>
                <a:latin typeface="Times New Roman" pitchFamily="18" charset="0"/>
                <a:cs typeface="Times New Roman" pitchFamily="18" charset="0"/>
              </a:rPr>
              <a:t>“O!” </a:t>
            </a:r>
            <a:r>
              <a:rPr lang="en-US" sz="2000" i="1" dirty="0" smtClean="0">
                <a:solidFill>
                  <a:schemeClr val="bg1"/>
                </a:solidFill>
                <a:latin typeface="Times New Roman" pitchFamily="18" charset="0"/>
                <a:cs typeface="Times New Roman" pitchFamily="18" charset="0"/>
              </a:rPr>
              <a:t>(used when calling out to someone)</a:t>
            </a:r>
          </a:p>
        </p:txBody>
      </p:sp>
    </p:spTree>
    <p:extLst>
      <p:ext uri="{BB962C8B-B14F-4D97-AF65-F5344CB8AC3E}">
        <p14:creationId xmlns:p14="http://schemas.microsoft.com/office/powerpoint/2010/main" val="13905674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Another famous orphan was Oedipus. In this scene, he is trying to discover who his birth parents were. He has found the shepherd who originally took the baby Oedipus from his original parents. At one point the shepherd says that the queen of the city (who is also Oedipus’ wife) knows the origin of the baby Oedipus. Oedipus then asks: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ἦ γὰρ δίδωσιν ἥδε σοι; </a:t>
            </a:r>
            <a:r>
              <a:rPr lang="el-GR" sz="2400" dirty="0" smtClean="0">
                <a:solidFill>
                  <a:schemeClr val="bg1"/>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	</a:t>
            </a:r>
            <a:endParaRPr lang="en-US" sz="2400" dirty="0">
              <a:solidFill>
                <a:schemeClr val="bg1"/>
              </a:solidFill>
              <a:latin typeface="Times New Roman"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Sophocles </a:t>
            </a:r>
            <a:r>
              <a:rPr lang="en-US" sz="2000" i="1" dirty="0" smtClean="0">
                <a:solidFill>
                  <a:schemeClr val="bg1"/>
                </a:solidFill>
                <a:latin typeface="Times New Roman" pitchFamily="18" charset="0"/>
                <a:cs typeface="Times New Roman" pitchFamily="18" charset="0"/>
              </a:rPr>
              <a:t>Oedipus </a:t>
            </a:r>
            <a:r>
              <a:rPr lang="en-US" sz="2000" i="1" dirty="0" err="1" smtClean="0">
                <a:solidFill>
                  <a:schemeClr val="bg1"/>
                </a:solidFill>
                <a:latin typeface="Times New Roman" pitchFamily="18" charset="0"/>
                <a:cs typeface="Times New Roman" pitchFamily="18" charset="0"/>
              </a:rPr>
              <a:t>Tyrannos</a:t>
            </a:r>
            <a:r>
              <a:rPr lang="en-US" sz="2000" i="1"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1173</a:t>
            </a:r>
            <a:endParaRPr lang="en-US" sz="2400" dirty="0" smtClean="0">
              <a:solidFill>
                <a:schemeClr val="bg1"/>
              </a:solidFill>
              <a:latin typeface="Times New Roman" pitchFamily="18" charset="0"/>
              <a:cs typeface="Times New Roman" pitchFamily="18" charset="0"/>
            </a:endParaRPr>
          </a:p>
        </p:txBody>
      </p:sp>
      <p:sp>
        <p:nvSpPr>
          <p:cNvPr id="4" name="TextBox 3"/>
          <p:cNvSpPr txBox="1"/>
          <p:nvPr/>
        </p:nvSpPr>
        <p:spPr>
          <a:xfrm>
            <a:off x="7234503" y="6454080"/>
            <a:ext cx="1909497" cy="400110"/>
          </a:xfrm>
          <a:prstGeom prst="rect">
            <a:avLst/>
          </a:prstGeom>
          <a:noFill/>
        </p:spPr>
        <p:txBody>
          <a:bodyPr wrap="none" rtlCol="0">
            <a:spAutoFit/>
          </a:bodyPr>
          <a:lstStyle/>
          <a:p>
            <a:pPr>
              <a:defRPr/>
            </a:pPr>
            <a:r>
              <a:rPr lang="el-GR" sz="2000" dirty="0">
                <a:solidFill>
                  <a:srgbClr val="FFFF00"/>
                </a:solidFill>
                <a:latin typeface="Palatino Linotype" pitchFamily="18" charset="0"/>
                <a:cs typeface="Times New Roman" pitchFamily="18" charset="0"/>
              </a:rPr>
              <a:t>σοι </a:t>
            </a:r>
            <a:r>
              <a:rPr lang="en-US" sz="2000" dirty="0">
                <a:solidFill>
                  <a:schemeClr val="bg1"/>
                </a:solidFill>
                <a:latin typeface="Times New Roman" pitchFamily="18" charset="0"/>
                <a:cs typeface="Times New Roman" pitchFamily="18" charset="0"/>
              </a:rPr>
              <a:t>(</a:t>
            </a:r>
            <a:r>
              <a:rPr lang="en-US" sz="2000" dirty="0" err="1">
                <a:solidFill>
                  <a:schemeClr val="bg1"/>
                </a:solidFill>
                <a:latin typeface="Times New Roman" pitchFamily="18" charset="0"/>
                <a:cs typeface="Times New Roman" pitchFamily="18" charset="0"/>
              </a:rPr>
              <a:t>dat</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you </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0" y="6454080"/>
            <a:ext cx="3048000" cy="400110"/>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ἦ </a:t>
            </a:r>
            <a:r>
              <a:rPr lang="en-US" sz="2000" i="1" dirty="0" smtClean="0">
                <a:solidFill>
                  <a:schemeClr val="bg1"/>
                </a:solidFill>
                <a:latin typeface="Times New Roman" pitchFamily="18" charset="0"/>
                <a:cs typeface="Times New Roman" pitchFamily="18" charset="0"/>
              </a:rPr>
              <a:t>sets up a yes/no question</a:t>
            </a:r>
          </a:p>
        </p:txBody>
      </p:sp>
    </p:spTree>
    <p:extLst>
      <p:ext uri="{BB962C8B-B14F-4D97-AF65-F5344CB8AC3E}">
        <p14:creationId xmlns:p14="http://schemas.microsoft.com/office/powerpoint/2010/main" val="23832803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524000"/>
            <a:ext cx="8229600" cy="4876800"/>
          </a:xfrm>
        </p:spPr>
        <p:txBody>
          <a:bodyPr rtlCol="0">
            <a:normAutofit/>
          </a:bodyPr>
          <a:lstStyle/>
          <a:p>
            <a:pPr>
              <a:defRPr/>
            </a:pPr>
            <a:r>
              <a:rPr lang="en-US" sz="2000" dirty="0">
                <a:solidFill>
                  <a:schemeClr val="bg1"/>
                </a:solidFill>
                <a:latin typeface="Times New Roman" pitchFamily="18" charset="0"/>
                <a:cs typeface="Times New Roman" pitchFamily="18" charset="0"/>
              </a:rPr>
              <a:t>Later, Oedipus, old, blind and in exile, comes to the Athenian suburb of </a:t>
            </a:r>
            <a:r>
              <a:rPr lang="en-US" sz="2000" dirty="0" err="1">
                <a:solidFill>
                  <a:schemeClr val="bg1"/>
                </a:solidFill>
                <a:latin typeface="Times New Roman" pitchFamily="18" charset="0"/>
                <a:cs typeface="Times New Roman" pitchFamily="18" charset="0"/>
              </a:rPr>
              <a:t>Colonus</a:t>
            </a:r>
            <a:r>
              <a:rPr lang="en-US" sz="2000" dirty="0">
                <a:solidFill>
                  <a:schemeClr val="bg1"/>
                </a:solidFill>
                <a:latin typeface="Times New Roman" pitchFamily="18" charset="0"/>
                <a:cs typeface="Times New Roman" pitchFamily="18" charset="0"/>
              </a:rPr>
              <a:t>, along with his daughter Antigone, where his other daughter, </a:t>
            </a:r>
            <a:r>
              <a:rPr lang="en-US" sz="2000" dirty="0" err="1">
                <a:solidFill>
                  <a:schemeClr val="bg1"/>
                </a:solidFill>
                <a:latin typeface="Times New Roman" pitchFamily="18" charset="0"/>
                <a:cs typeface="Times New Roman" pitchFamily="18" charset="0"/>
              </a:rPr>
              <a:t>Ismene</a:t>
            </a:r>
            <a:r>
              <a:rPr lang="en-US" sz="2000" dirty="0">
                <a:solidFill>
                  <a:schemeClr val="bg1"/>
                </a:solidFill>
                <a:latin typeface="Times New Roman" pitchFamily="18" charset="0"/>
                <a:cs typeface="Times New Roman" pitchFamily="18" charset="0"/>
              </a:rPr>
              <a:t>, joins them. </a:t>
            </a:r>
            <a:r>
              <a:rPr lang="en-US" sz="2000" dirty="0" smtClean="0">
                <a:solidFill>
                  <a:schemeClr val="bg1"/>
                </a:solidFill>
                <a:latin typeface="Times New Roman" pitchFamily="18" charset="0"/>
                <a:cs typeface="Times New Roman" pitchFamily="18" charset="0"/>
              </a:rPr>
              <a:t>Then Antigone tells Oedipus that </a:t>
            </a:r>
            <a:r>
              <a:rPr lang="en-US" sz="2000" dirty="0" err="1" smtClean="0">
                <a:solidFill>
                  <a:schemeClr val="bg1"/>
                </a:solidFill>
                <a:latin typeface="Times New Roman" pitchFamily="18" charset="0"/>
                <a:cs typeface="Times New Roman" pitchFamily="18" charset="0"/>
              </a:rPr>
              <a:t>Polynices</a:t>
            </a:r>
            <a:r>
              <a:rPr lang="en-US" sz="2000" dirty="0" smtClean="0">
                <a:solidFill>
                  <a:schemeClr val="bg1"/>
                </a:solidFill>
                <a:latin typeface="Times New Roman" pitchFamily="18" charset="0"/>
                <a:cs typeface="Times New Roman" pitchFamily="18" charset="0"/>
              </a:rPr>
              <a:t> (their brother/son/uncle) has just arrived.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πάρεστι δεῦρο Πολυνείκης ὅδε.</a:t>
            </a:r>
          </a:p>
          <a:p>
            <a:pPr marL="400050" lvl="1" indent="0">
              <a:buNone/>
              <a:defRPr/>
            </a:pPr>
            <a:r>
              <a:rPr lang="en-US" sz="2000" i="1" dirty="0" err="1" smtClean="0">
                <a:solidFill>
                  <a:schemeClr val="bg1"/>
                </a:solidFill>
                <a:latin typeface="Times New Roman" pitchFamily="18" charset="0"/>
                <a:cs typeface="Times New Roman" pitchFamily="18" charset="0"/>
              </a:rPr>
              <a:t>Polynices</a:t>
            </a:r>
            <a:r>
              <a:rPr lang="en-US" sz="2000" i="1" dirty="0" smtClean="0">
                <a:solidFill>
                  <a:schemeClr val="bg1"/>
                </a:solidFill>
                <a:latin typeface="Times New Roman" pitchFamily="18" charset="0"/>
                <a:cs typeface="Times New Roman" pitchFamily="18" charset="0"/>
              </a:rPr>
              <a:t> enters and says: </a:t>
            </a:r>
            <a:endParaRPr lang="en-US" sz="2000" i="1" u="sng" dirty="0" smtClean="0">
              <a:solidFill>
                <a:schemeClr val="bg1"/>
              </a:solidFill>
              <a:latin typeface="Palatino Linotype"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οἴμοι, </a:t>
            </a:r>
            <a:r>
              <a:rPr lang="en-US" sz="2400" dirty="0" smtClean="0">
                <a:solidFill>
                  <a:schemeClr val="bg1"/>
                </a:solidFill>
                <a:latin typeface="Palatino Linotype" pitchFamily="18" charset="0"/>
                <a:cs typeface="Times New Roman" pitchFamily="18" charset="0"/>
              </a:rPr>
              <a:t>…</a:t>
            </a:r>
            <a:endParaRPr lang="el-GR" sz="2400" dirty="0" smtClean="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Sophocles </a:t>
            </a:r>
            <a:r>
              <a:rPr lang="en-US" sz="2000" i="1" dirty="0" smtClean="0">
                <a:solidFill>
                  <a:schemeClr val="bg1"/>
                </a:solidFill>
                <a:latin typeface="Times New Roman" pitchFamily="18" charset="0"/>
                <a:cs typeface="Times New Roman" pitchFamily="18" charset="0"/>
              </a:rPr>
              <a:t>Oedipus at </a:t>
            </a:r>
            <a:r>
              <a:rPr lang="en-US" sz="2000" i="1" dirty="0" err="1" smtClean="0">
                <a:solidFill>
                  <a:schemeClr val="bg1"/>
                </a:solidFill>
                <a:latin typeface="Times New Roman" pitchFamily="18" charset="0"/>
                <a:cs typeface="Times New Roman" pitchFamily="18" charset="0"/>
              </a:rPr>
              <a:t>Colonus</a:t>
            </a:r>
            <a:r>
              <a:rPr lang="en-US" sz="2000" i="1"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1253</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0" y="6150114"/>
            <a:ext cx="2387192" cy="707886"/>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δεῦρο</a:t>
            </a:r>
            <a:r>
              <a:rPr lang="en-US" sz="2000" dirty="0" smtClean="0">
                <a:solidFill>
                  <a:schemeClr val="bg1"/>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here </a:t>
            </a:r>
          </a:p>
          <a:p>
            <a:pPr>
              <a:defRPr/>
            </a:pPr>
            <a:r>
              <a:rPr lang="el-GR" sz="2000" dirty="0">
                <a:solidFill>
                  <a:srgbClr val="FFFF00"/>
                </a:solidFill>
                <a:latin typeface="Palatino Linotype" pitchFamily="18" charset="0"/>
                <a:cs typeface="Times New Roman" pitchFamily="18" charset="0"/>
              </a:rPr>
              <a:t>οἴμοι</a:t>
            </a:r>
            <a:r>
              <a:rPr lang="en-US" sz="2000" dirty="0">
                <a:solidFill>
                  <a:schemeClr val="bg1"/>
                </a:solidFill>
                <a:latin typeface="Palatino Linotype" pitchFamily="18" charset="0"/>
                <a:cs typeface="Times New Roman" pitchFamily="18" charset="0"/>
              </a:rPr>
              <a:t> </a:t>
            </a:r>
            <a:r>
              <a:rPr lang="en-US" sz="2000" i="1" dirty="0">
                <a:solidFill>
                  <a:schemeClr val="bg1"/>
                </a:solidFill>
                <a:latin typeface="Times New Roman" pitchFamily="18" charset="0"/>
                <a:cs typeface="Times New Roman" pitchFamily="18" charset="0"/>
              </a:rPr>
              <a:t>(a cry of pain) </a:t>
            </a:r>
          </a:p>
        </p:txBody>
      </p:sp>
      <p:sp>
        <p:nvSpPr>
          <p:cNvPr id="5" name="TextBox 4"/>
          <p:cNvSpPr txBox="1"/>
          <p:nvPr/>
        </p:nvSpPr>
        <p:spPr>
          <a:xfrm>
            <a:off x="5257801" y="6166128"/>
            <a:ext cx="3876674" cy="707886"/>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πάρειμι </a:t>
            </a:r>
            <a:r>
              <a:rPr lang="en-US" sz="2000" dirty="0">
                <a:solidFill>
                  <a:schemeClr val="bg1"/>
                </a:solidFill>
                <a:latin typeface="Times New Roman" pitchFamily="18" charset="0"/>
                <a:cs typeface="Times New Roman" pitchFamily="18" charset="0"/>
              </a:rPr>
              <a:t>be </a:t>
            </a:r>
            <a:r>
              <a:rPr lang="en-US" sz="2000" dirty="0" smtClean="0">
                <a:solidFill>
                  <a:schemeClr val="bg1"/>
                </a:solidFill>
                <a:latin typeface="Times New Roman" pitchFamily="18" charset="0"/>
                <a:cs typeface="Times New Roman" pitchFamily="18" charset="0"/>
              </a:rPr>
              <a:t>present</a:t>
            </a:r>
            <a:endParaRPr lang="el-GR" sz="2000" i="1" dirty="0" smtClean="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Πολυνείκης</a:t>
            </a:r>
            <a:r>
              <a:rPr lang="en-US" sz="2000" dirty="0" smtClean="0">
                <a:solidFill>
                  <a:schemeClr val="bg1"/>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(nom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ὁ </a:t>
            </a:r>
            <a:r>
              <a:rPr lang="en-US" sz="2000" dirty="0" err="1" smtClean="0">
                <a:solidFill>
                  <a:schemeClr val="bg1"/>
                </a:solidFill>
                <a:latin typeface="Times New Roman" pitchFamily="18" charset="0"/>
                <a:cs typeface="Times New Roman" pitchFamily="18" charset="0"/>
              </a:rPr>
              <a:t>Polynices</a:t>
            </a:r>
            <a:r>
              <a:rPr lang="en-US" sz="2000" dirty="0" smtClean="0">
                <a:solidFill>
                  <a:schemeClr val="bg1"/>
                </a:solidFill>
                <a:latin typeface="Times New Roman" pitchFamily="18" charset="0"/>
                <a:cs typeface="Times New Roman" pitchFamily="18" charset="0"/>
              </a:rPr>
              <a:t> </a:t>
            </a:r>
            <a:endParaRPr lang="el-GR" sz="20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5411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5240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As he prepares to invade Thebes and attack his brother, </a:t>
            </a:r>
            <a:r>
              <a:rPr lang="en-US" sz="2000" dirty="0" err="1" smtClean="0">
                <a:solidFill>
                  <a:schemeClr val="bg1"/>
                </a:solidFill>
                <a:latin typeface="Times New Roman" pitchFamily="18" charset="0"/>
                <a:cs typeface="Times New Roman" pitchFamily="18" charset="0"/>
              </a:rPr>
              <a:t>Polynices</a:t>
            </a:r>
            <a:r>
              <a:rPr lang="en-US" sz="2000" dirty="0" smtClean="0">
                <a:solidFill>
                  <a:schemeClr val="bg1"/>
                </a:solidFill>
                <a:latin typeface="Times New Roman" pitchFamily="18" charset="0"/>
                <a:cs typeface="Times New Roman" pitchFamily="18" charset="0"/>
              </a:rPr>
              <a:t> responds to his mother’s request that the brothers meet and try one last time to settle their differences. He says: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μῆτερ, πάρειμι </a:t>
            </a:r>
            <a:r>
              <a:rPr lang="en-US" sz="2400" dirty="0" smtClean="0">
                <a:solidFill>
                  <a:schemeClr val="bg1"/>
                </a:solidFill>
                <a:latin typeface="Palatino Linotype" pitchFamily="18" charset="0"/>
                <a:cs typeface="Times New Roman" pitchFamily="18" charset="0"/>
              </a:rPr>
              <a:t>…</a:t>
            </a:r>
            <a:endParaRPr lang="el-GR" sz="2400" dirty="0" smtClean="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Euripides </a:t>
            </a:r>
            <a:r>
              <a:rPr lang="en-US" sz="2000" i="1" dirty="0" smtClean="0">
                <a:solidFill>
                  <a:schemeClr val="bg1"/>
                </a:solidFill>
                <a:latin typeface="Times New Roman" pitchFamily="18" charset="0"/>
                <a:cs typeface="Times New Roman" pitchFamily="18" charset="0"/>
              </a:rPr>
              <a:t>Phoenician Women </a:t>
            </a:r>
            <a:r>
              <a:rPr lang="en-US" sz="2000" dirty="0" smtClean="0">
                <a:solidFill>
                  <a:schemeClr val="bg1"/>
                </a:solidFill>
                <a:latin typeface="Times New Roman" pitchFamily="18" charset="0"/>
                <a:cs typeface="Times New Roman" pitchFamily="18" charset="0"/>
              </a:rPr>
              <a:t>446</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0" y="6457890"/>
            <a:ext cx="1677062"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μῆτερ</a:t>
            </a:r>
            <a:r>
              <a:rPr lang="el-GR" sz="2000" dirty="0" smtClean="0">
                <a:solidFill>
                  <a:schemeClr val="bg1"/>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mother</a:t>
            </a:r>
          </a:p>
        </p:txBody>
      </p:sp>
      <p:sp>
        <p:nvSpPr>
          <p:cNvPr id="5" name="TextBox 4"/>
          <p:cNvSpPr txBox="1"/>
          <p:nvPr/>
        </p:nvSpPr>
        <p:spPr>
          <a:xfrm>
            <a:off x="6929932" y="6457890"/>
            <a:ext cx="2214068" cy="400110"/>
          </a:xfrm>
          <a:prstGeom prst="rect">
            <a:avLst/>
          </a:prstGeom>
          <a:noFill/>
        </p:spPr>
        <p:txBody>
          <a:bodyPr wrap="none" rtlCol="0">
            <a:spAutoFit/>
          </a:bodyPr>
          <a:lstStyle/>
          <a:p>
            <a:pPr>
              <a:defRPr/>
            </a:pPr>
            <a:r>
              <a:rPr lang="el-GR" sz="2000" dirty="0">
                <a:solidFill>
                  <a:srgbClr val="FFFF00"/>
                </a:solidFill>
                <a:latin typeface="Palatino Linotype" pitchFamily="18" charset="0"/>
                <a:cs typeface="Times New Roman" pitchFamily="18" charset="0"/>
              </a:rPr>
              <a:t>πάρειμι </a:t>
            </a:r>
            <a:r>
              <a:rPr lang="en-US" sz="2000" dirty="0" smtClean="0">
                <a:solidFill>
                  <a:schemeClr val="bg1"/>
                </a:solidFill>
                <a:latin typeface="Times New Roman" pitchFamily="18" charset="0"/>
                <a:cs typeface="Times New Roman" pitchFamily="18" charset="0"/>
              </a:rPr>
              <a:t>be present</a:t>
            </a:r>
          </a:p>
        </p:txBody>
      </p:sp>
    </p:spTree>
    <p:extLst>
      <p:ext uri="{BB962C8B-B14F-4D97-AF65-F5344CB8AC3E}">
        <p14:creationId xmlns:p14="http://schemas.microsoft.com/office/powerpoint/2010/main" val="6698569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xfrm>
            <a:off x="685800" y="1600200"/>
            <a:ext cx="7772400" cy="5105400"/>
          </a:xfrm>
        </p:spPr>
        <p:txBody>
          <a:bodyPr>
            <a:normAutofit/>
          </a:bodyPr>
          <a:lstStyle/>
          <a:p>
            <a:pPr eaLnBrk="1" hangingPunct="1">
              <a:buNone/>
            </a:pPr>
            <a:r>
              <a:rPr lang="en-US" sz="2400" dirty="0" smtClean="0">
                <a:solidFill>
                  <a:schemeClr val="bg1"/>
                </a:solidFill>
                <a:latin typeface="Times New Roman" pitchFamily="18" charset="0"/>
                <a:cs typeface="Times New Roman" pitchFamily="18" charset="0"/>
              </a:rPr>
              <a:t>Although tragedy was the most prestigious form of drama for the Athenians, it was not the only one. </a:t>
            </a:r>
          </a:p>
          <a:p>
            <a:pPr eaLnBrk="1" hangingPunct="1">
              <a:buNone/>
            </a:pPr>
            <a:r>
              <a:rPr lang="en-US" sz="2400" dirty="0" smtClean="0">
                <a:solidFill>
                  <a:schemeClr val="bg1"/>
                </a:solidFill>
                <a:latin typeface="Times New Roman" pitchFamily="18" charset="0"/>
                <a:cs typeface="Times New Roman" pitchFamily="18" charset="0"/>
              </a:rPr>
              <a:t>After a trilogy of tragedies, </a:t>
            </a:r>
          </a:p>
          <a:p>
            <a:pPr eaLnBrk="1" hangingPunct="1">
              <a:buNone/>
            </a:pPr>
            <a:r>
              <a:rPr lang="en-US" sz="2400" dirty="0" smtClean="0">
                <a:solidFill>
                  <a:schemeClr val="bg1"/>
                </a:solidFill>
                <a:latin typeface="Times New Roman" pitchFamily="18" charset="0"/>
                <a:cs typeface="Times New Roman" pitchFamily="18" charset="0"/>
              </a:rPr>
              <a:t>a satyr-play followed, </a:t>
            </a:r>
          </a:p>
          <a:p>
            <a:pPr eaLnBrk="1" hangingPunct="1">
              <a:buNone/>
            </a:pPr>
            <a:r>
              <a:rPr lang="en-US" sz="2400" dirty="0" smtClean="0">
                <a:solidFill>
                  <a:schemeClr val="bg1"/>
                </a:solidFill>
                <a:latin typeface="Times New Roman" pitchFamily="18" charset="0"/>
                <a:cs typeface="Times New Roman" pitchFamily="18" charset="0"/>
              </a:rPr>
              <a:t>a satirical play whose </a:t>
            </a:r>
          </a:p>
          <a:p>
            <a:pPr eaLnBrk="1" hangingPunct="1">
              <a:buNone/>
            </a:pPr>
            <a:r>
              <a:rPr lang="en-US" sz="2400" dirty="0" smtClean="0">
                <a:solidFill>
                  <a:schemeClr val="bg1"/>
                </a:solidFill>
                <a:latin typeface="Times New Roman" pitchFamily="18" charset="0"/>
                <a:cs typeface="Times New Roman" pitchFamily="18" charset="0"/>
              </a:rPr>
              <a:t>constant set of characters </a:t>
            </a:r>
          </a:p>
          <a:p>
            <a:pPr eaLnBrk="1" hangingPunct="1">
              <a:buNone/>
            </a:pPr>
            <a:r>
              <a:rPr lang="en-US" sz="2400" dirty="0" smtClean="0">
                <a:solidFill>
                  <a:schemeClr val="bg1"/>
                </a:solidFill>
                <a:latin typeface="Times New Roman" pitchFamily="18" charset="0"/>
                <a:cs typeface="Times New Roman" pitchFamily="18" charset="0"/>
              </a:rPr>
              <a:t>was a troop of satyrs </a:t>
            </a:r>
          </a:p>
          <a:p>
            <a:pPr eaLnBrk="1" hangingPunct="1">
              <a:buNone/>
            </a:pPr>
            <a:r>
              <a:rPr lang="en-US" sz="2400" dirty="0" smtClean="0">
                <a:solidFill>
                  <a:schemeClr val="bg1"/>
                </a:solidFill>
                <a:latin typeface="Times New Roman" pitchFamily="18" charset="0"/>
                <a:cs typeface="Times New Roman" pitchFamily="18" charset="0"/>
              </a:rPr>
              <a:t>(goat-men hybrids). </a:t>
            </a:r>
          </a:p>
        </p:txBody>
      </p:sp>
      <p:sp>
        <p:nvSpPr>
          <p:cNvPr id="23555" name="Rectangle 3"/>
          <p:cNvSpPr>
            <a:spLocks noGrp="1" noChangeArrowheads="1"/>
          </p:cNvSpPr>
          <p:nvPr>
            <p:ph type="title"/>
          </p:nvPr>
        </p:nvSpPr>
        <p:spPr>
          <a:xfrm>
            <a:off x="685800" y="533400"/>
            <a:ext cx="7772400" cy="1143000"/>
          </a:xfrm>
        </p:spPr>
        <p:txBody>
          <a:bodyPr/>
          <a:lstStyle/>
          <a:p>
            <a:r>
              <a:rPr lang="en-US" sz="4000" b="1" dirty="0">
                <a:solidFill>
                  <a:srgbClr val="FFFF00"/>
                </a:solidFill>
                <a:latin typeface="Times New Roman" pitchFamily="18" charset="0"/>
                <a:cs typeface="Times New Roman" pitchFamily="18" charset="0"/>
              </a:rPr>
              <a:t>Ancient Greek for Everyone</a:t>
            </a:r>
            <a:endParaRPr lang="en-US" sz="4000" b="1" i="1" dirty="0" smtClean="0">
              <a:solidFill>
                <a:srgbClr val="FFFF00"/>
              </a:solidFill>
            </a:endParaRPr>
          </a:p>
        </p:txBody>
      </p:sp>
      <p:pic>
        <p:nvPicPr>
          <p:cNvPr id="23556" name="Picture 3" descr="Silenus_theoi.jpg"/>
          <p:cNvPicPr>
            <a:picLocks noChangeAspect="1"/>
          </p:cNvPicPr>
          <p:nvPr/>
        </p:nvPicPr>
        <p:blipFill>
          <a:blip r:embed="rId3" cstate="print"/>
          <a:srcRect/>
          <a:stretch>
            <a:fillRect/>
          </a:stretch>
        </p:blipFill>
        <p:spPr bwMode="auto">
          <a:xfrm>
            <a:off x="4800600" y="2667000"/>
            <a:ext cx="4048125" cy="3886200"/>
          </a:xfrm>
          <a:prstGeom prst="rect">
            <a:avLst/>
          </a:prstGeom>
          <a:noFill/>
          <a:ln w="9525">
            <a:noFill/>
            <a:miter lim="800000"/>
            <a:headEnd/>
            <a:tailEnd/>
          </a:ln>
        </p:spPr>
      </p:pic>
      <p:sp>
        <p:nvSpPr>
          <p:cNvPr id="23557" name="TextBox 4"/>
          <p:cNvSpPr txBox="1">
            <a:spLocks noChangeArrowheads="1"/>
          </p:cNvSpPr>
          <p:nvPr/>
        </p:nvSpPr>
        <p:spPr bwMode="auto">
          <a:xfrm>
            <a:off x="2057400" y="6211669"/>
            <a:ext cx="2971800" cy="707886"/>
          </a:xfrm>
          <a:prstGeom prst="rect">
            <a:avLst/>
          </a:prstGeom>
          <a:noFill/>
          <a:ln w="9525">
            <a:noFill/>
            <a:miter lim="800000"/>
            <a:headEnd/>
            <a:tailEnd/>
          </a:ln>
        </p:spPr>
        <p:txBody>
          <a:bodyPr wrap="square">
            <a:spAutoFit/>
          </a:bodyPr>
          <a:lstStyle/>
          <a:p>
            <a:pPr algn="ctr"/>
            <a:r>
              <a:rPr lang="en-US" sz="2000" dirty="0">
                <a:solidFill>
                  <a:schemeClr val="bg1"/>
                </a:solidFill>
                <a:latin typeface="Times New Roman" pitchFamily="18" charset="0"/>
                <a:cs typeface="Times New Roman" pitchFamily="18" charset="0"/>
              </a:rPr>
              <a:t>vase painting of </a:t>
            </a:r>
            <a:r>
              <a:rPr lang="en-US" sz="2000" dirty="0" err="1">
                <a:solidFill>
                  <a:schemeClr val="bg1"/>
                </a:solidFill>
                <a:latin typeface="Times New Roman" pitchFamily="18" charset="0"/>
                <a:cs typeface="Times New Roman" pitchFamily="18" charset="0"/>
              </a:rPr>
              <a:t>Silenus</a:t>
            </a:r>
            <a:r>
              <a:rPr lang="en-US" sz="2000" dirty="0">
                <a:solidFill>
                  <a:schemeClr val="bg1"/>
                </a:solidFill>
                <a:latin typeface="Times New Roman" pitchFamily="18" charset="0"/>
                <a:cs typeface="Times New Roman" pitchFamily="18" charset="0"/>
              </a:rPr>
              <a:t>, </a:t>
            </a:r>
          </a:p>
          <a:p>
            <a:pPr algn="ctr"/>
            <a:r>
              <a:rPr lang="en-US" sz="2000" dirty="0">
                <a:solidFill>
                  <a:schemeClr val="bg1"/>
                </a:solidFill>
                <a:latin typeface="Times New Roman" pitchFamily="18" charset="0"/>
                <a:cs typeface="Times New Roman" pitchFamily="18" charset="0"/>
              </a:rPr>
              <a:t>father of the satyrs</a:t>
            </a:r>
          </a:p>
        </p:txBody>
      </p:sp>
    </p:spTree>
    <p:extLst>
      <p:ext uri="{BB962C8B-B14F-4D97-AF65-F5344CB8AC3E}">
        <p14:creationId xmlns:p14="http://schemas.microsoft.com/office/powerpoint/2010/main" val="421857341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4" descr="C:\Documents and Settings\user\My Documents\LSU Fall 2005\Gk Civ images\cyclopspainter.jpg"/>
          <p:cNvPicPr>
            <a:picLocks noChangeAspect="1" noChangeArrowheads="1"/>
          </p:cNvPicPr>
          <p:nvPr/>
        </p:nvPicPr>
        <p:blipFill>
          <a:blip r:embed="rId3" cstate="print"/>
          <a:srcRect/>
          <a:stretch>
            <a:fillRect/>
          </a:stretch>
        </p:blipFill>
        <p:spPr bwMode="auto">
          <a:xfrm>
            <a:off x="1143000" y="0"/>
            <a:ext cx="6742113" cy="6858000"/>
          </a:xfrm>
          <a:prstGeom prst="rect">
            <a:avLst/>
          </a:prstGeom>
          <a:noFill/>
          <a:ln w="9525">
            <a:noFill/>
            <a:miter lim="800000"/>
            <a:headEnd/>
            <a:tailEnd/>
          </a:ln>
        </p:spPr>
      </p:pic>
      <p:sp useBgFill="1">
        <p:nvSpPr>
          <p:cNvPr id="37891" name="TextBox 3"/>
          <p:cNvSpPr txBox="1">
            <a:spLocks noChangeArrowheads="1"/>
          </p:cNvSpPr>
          <p:nvPr/>
        </p:nvSpPr>
        <p:spPr bwMode="auto">
          <a:xfrm>
            <a:off x="7723173" y="1600200"/>
            <a:ext cx="1316066" cy="707886"/>
          </a:xfrm>
          <a:prstGeom prst="rect">
            <a:avLst/>
          </a:prstGeom>
          <a:ln w="9525">
            <a:noFill/>
            <a:miter lim="800000"/>
            <a:headEnd/>
            <a:tailEnd/>
          </a:ln>
        </p:spPr>
        <p:txBody>
          <a:bodyPr wrap="none">
            <a:spAutoFit/>
          </a:bodyPr>
          <a:lstStyle/>
          <a:p>
            <a:pPr algn="ctr"/>
            <a:r>
              <a:rPr lang="en-US" sz="2000" dirty="0">
                <a:solidFill>
                  <a:schemeClr val="bg1"/>
                </a:solidFill>
                <a:latin typeface="Times New Roman" pitchFamily="18" charset="0"/>
                <a:cs typeface="Times New Roman" pitchFamily="18" charset="0"/>
              </a:rPr>
              <a:t>with satyrs</a:t>
            </a:r>
          </a:p>
          <a:p>
            <a:pPr algn="ctr"/>
            <a:r>
              <a:rPr lang="en-US" sz="2000" dirty="0">
                <a:solidFill>
                  <a:schemeClr val="bg1"/>
                </a:solidFill>
                <a:latin typeface="Times New Roman" pitchFamily="18" charset="0"/>
                <a:cs typeface="Times New Roman" pitchFamily="18" charset="0"/>
              </a:rPr>
              <a:t>at right</a:t>
            </a:r>
          </a:p>
        </p:txBody>
      </p:sp>
      <p:sp>
        <p:nvSpPr>
          <p:cNvPr id="37892" name="Line 4"/>
          <p:cNvSpPr>
            <a:spLocks noChangeShapeType="1"/>
          </p:cNvSpPr>
          <p:nvPr/>
        </p:nvSpPr>
        <p:spPr bwMode="auto">
          <a:xfrm flipH="1">
            <a:off x="6553200" y="2133600"/>
            <a:ext cx="1066800" cy="609600"/>
          </a:xfrm>
          <a:prstGeom prst="line">
            <a:avLst/>
          </a:prstGeom>
          <a:noFill/>
          <a:ln w="38100">
            <a:solidFill>
              <a:srgbClr val="FF0000"/>
            </a:solidFill>
            <a:round/>
            <a:headEnd/>
            <a:tailEnd type="triangle" w="med" len="med"/>
          </a:ln>
        </p:spPr>
        <p:txBody>
          <a:bodyPr/>
          <a:lstStyle/>
          <a:p>
            <a:endParaRPr lang="en-US"/>
          </a:p>
        </p:txBody>
      </p:sp>
      <p:sp>
        <p:nvSpPr>
          <p:cNvPr id="37893" name="Line 4"/>
          <p:cNvSpPr>
            <a:spLocks noChangeShapeType="1"/>
          </p:cNvSpPr>
          <p:nvPr/>
        </p:nvSpPr>
        <p:spPr bwMode="auto">
          <a:xfrm>
            <a:off x="1600200" y="2438400"/>
            <a:ext cx="3581400" cy="609600"/>
          </a:xfrm>
          <a:prstGeom prst="line">
            <a:avLst/>
          </a:prstGeom>
          <a:noFill/>
          <a:ln w="38100">
            <a:solidFill>
              <a:srgbClr val="FF0000"/>
            </a:solidFill>
            <a:round/>
            <a:headEnd/>
            <a:tailEnd type="triangle" w="med" len="med"/>
          </a:ln>
        </p:spPr>
        <p:txBody>
          <a:bodyPr/>
          <a:lstStyle/>
          <a:p>
            <a:endParaRPr lang="en-US"/>
          </a:p>
        </p:txBody>
      </p:sp>
      <p:sp>
        <p:nvSpPr>
          <p:cNvPr id="37894" name="Line 4"/>
          <p:cNvSpPr>
            <a:spLocks noChangeShapeType="1"/>
          </p:cNvSpPr>
          <p:nvPr/>
        </p:nvSpPr>
        <p:spPr bwMode="auto">
          <a:xfrm flipH="1" flipV="1">
            <a:off x="6705600" y="1600200"/>
            <a:ext cx="914400" cy="228600"/>
          </a:xfrm>
          <a:prstGeom prst="line">
            <a:avLst/>
          </a:prstGeom>
          <a:noFill/>
          <a:ln w="38100">
            <a:solidFill>
              <a:srgbClr val="FF0000"/>
            </a:solidFill>
            <a:round/>
            <a:headEnd/>
            <a:tailEnd type="triangle" w="med" len="med"/>
          </a:ln>
        </p:spPr>
        <p:txBody>
          <a:bodyPr/>
          <a:lstStyle/>
          <a:p>
            <a:endParaRPr lang="en-US"/>
          </a:p>
        </p:txBody>
      </p:sp>
      <p:sp useBgFill="1">
        <p:nvSpPr>
          <p:cNvPr id="37895" name="TextBox 8"/>
          <p:cNvSpPr txBox="1">
            <a:spLocks noChangeArrowheads="1"/>
          </p:cNvSpPr>
          <p:nvPr/>
        </p:nvSpPr>
        <p:spPr bwMode="auto">
          <a:xfrm>
            <a:off x="123114" y="1066800"/>
            <a:ext cx="1460336" cy="1323439"/>
          </a:xfrm>
          <a:prstGeom prst="rect">
            <a:avLst/>
          </a:prstGeom>
          <a:ln w="9525">
            <a:noFill/>
            <a:miter lim="800000"/>
            <a:headEnd/>
            <a:tailEnd/>
          </a:ln>
        </p:spPr>
        <p:txBody>
          <a:bodyPr wrap="none">
            <a:spAutoFit/>
          </a:bodyPr>
          <a:lstStyle/>
          <a:p>
            <a:pPr algn="ctr"/>
            <a:r>
              <a:rPr lang="en-US" sz="2000" dirty="0">
                <a:solidFill>
                  <a:schemeClr val="bg1"/>
                </a:solidFill>
                <a:latin typeface="Times New Roman" pitchFamily="18" charset="0"/>
                <a:cs typeface="Times New Roman" pitchFamily="18" charset="0"/>
              </a:rPr>
              <a:t>Odysseus</a:t>
            </a:r>
          </a:p>
          <a:p>
            <a:pPr algn="ctr"/>
            <a:r>
              <a:rPr lang="en-US" sz="2000" dirty="0">
                <a:solidFill>
                  <a:schemeClr val="bg1"/>
                </a:solidFill>
                <a:latin typeface="Times New Roman" pitchFamily="18" charset="0"/>
                <a:cs typeface="Times New Roman" pitchFamily="18" charset="0"/>
              </a:rPr>
              <a:t>and sailors</a:t>
            </a:r>
          </a:p>
          <a:p>
            <a:pPr algn="ctr"/>
            <a:r>
              <a:rPr lang="en-US" sz="2000" dirty="0">
                <a:solidFill>
                  <a:schemeClr val="bg1"/>
                </a:solidFill>
                <a:latin typeface="Times New Roman" pitchFamily="18" charset="0"/>
                <a:cs typeface="Times New Roman" pitchFamily="18" charset="0"/>
              </a:rPr>
              <a:t>blind</a:t>
            </a:r>
          </a:p>
          <a:p>
            <a:pPr algn="ctr"/>
            <a:r>
              <a:rPr lang="en-US" sz="2000" dirty="0" err="1">
                <a:solidFill>
                  <a:schemeClr val="bg1"/>
                </a:solidFill>
                <a:latin typeface="Times New Roman" pitchFamily="18" charset="0"/>
                <a:cs typeface="Times New Roman" pitchFamily="18" charset="0"/>
              </a:rPr>
              <a:t>Polyphemus</a:t>
            </a:r>
            <a:endParaRPr lang="en-US" sz="2000" dirty="0">
              <a:solidFill>
                <a:schemeClr val="bg1"/>
              </a:solidFill>
              <a:latin typeface="Times New Roman" pitchFamily="18" charset="0"/>
              <a:cs typeface="Times New Roman" pitchFamily="18" charset="0"/>
            </a:endParaRPr>
          </a:p>
        </p:txBody>
      </p:sp>
      <p:sp useBgFill="1">
        <p:nvSpPr>
          <p:cNvPr id="37896" name="TextBox 9"/>
          <p:cNvSpPr txBox="1">
            <a:spLocks noChangeArrowheads="1"/>
          </p:cNvSpPr>
          <p:nvPr/>
        </p:nvSpPr>
        <p:spPr bwMode="auto">
          <a:xfrm>
            <a:off x="3332254" y="5029200"/>
            <a:ext cx="2246128" cy="707886"/>
          </a:xfrm>
          <a:prstGeom prst="rect">
            <a:avLst/>
          </a:prstGeom>
          <a:ln w="9525">
            <a:noFill/>
            <a:miter lim="800000"/>
            <a:headEnd/>
            <a:tailEnd/>
          </a:ln>
        </p:spPr>
        <p:txBody>
          <a:bodyPr wrap="none">
            <a:spAutoFit/>
          </a:bodyPr>
          <a:lstStyle/>
          <a:p>
            <a:pPr algn="ctr"/>
            <a:r>
              <a:rPr lang="en-US" sz="2000" dirty="0">
                <a:solidFill>
                  <a:schemeClr val="bg1"/>
                </a:solidFill>
                <a:latin typeface="Times New Roman" pitchFamily="18" charset="0"/>
                <a:cs typeface="Times New Roman" pitchFamily="18" charset="0"/>
              </a:rPr>
              <a:t>possibly inspired by</a:t>
            </a:r>
          </a:p>
          <a:p>
            <a:pPr algn="ctr"/>
            <a:r>
              <a:rPr lang="en-US" sz="2000" dirty="0">
                <a:solidFill>
                  <a:schemeClr val="bg1"/>
                </a:solidFill>
                <a:latin typeface="Times New Roman" pitchFamily="18" charset="0"/>
                <a:cs typeface="Times New Roman" pitchFamily="18" charset="0"/>
              </a:rPr>
              <a:t>Euripides’ </a:t>
            </a:r>
            <a:r>
              <a:rPr lang="en-US" sz="2000" i="1" dirty="0">
                <a:solidFill>
                  <a:schemeClr val="bg1"/>
                </a:solidFill>
                <a:latin typeface="Times New Roman" pitchFamily="18" charset="0"/>
                <a:cs typeface="Times New Roman" pitchFamily="18" charset="0"/>
              </a:rPr>
              <a:t>Cyclops</a:t>
            </a:r>
          </a:p>
        </p:txBody>
      </p:sp>
    </p:spTree>
    <p:extLst>
      <p:ext uri="{BB962C8B-B14F-4D97-AF65-F5344CB8AC3E}">
        <p14:creationId xmlns:p14="http://schemas.microsoft.com/office/powerpoint/2010/main" val="307237656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In Euripides’ </a:t>
            </a:r>
            <a:r>
              <a:rPr lang="en-US" sz="2000" dirty="0" err="1" smtClean="0">
                <a:solidFill>
                  <a:schemeClr val="bg1"/>
                </a:solidFill>
                <a:latin typeface="Times New Roman" pitchFamily="18" charset="0"/>
                <a:cs typeface="Times New Roman" pitchFamily="18" charset="0"/>
              </a:rPr>
              <a:t>satyrical</a:t>
            </a:r>
            <a:r>
              <a:rPr lang="en-US" sz="2000" dirty="0" smtClean="0">
                <a:solidFill>
                  <a:schemeClr val="bg1"/>
                </a:solidFill>
                <a:latin typeface="Times New Roman" pitchFamily="18" charset="0"/>
                <a:cs typeface="Times New Roman" pitchFamily="18" charset="0"/>
              </a:rPr>
              <a:t> version of Odysseus’ encounter with the Cyclops (originally from </a:t>
            </a:r>
            <a:r>
              <a:rPr lang="en-US" sz="2000" i="1" dirty="0" smtClean="0">
                <a:solidFill>
                  <a:schemeClr val="bg1"/>
                </a:solidFill>
                <a:latin typeface="Times New Roman" pitchFamily="18" charset="0"/>
                <a:cs typeface="Times New Roman" pitchFamily="18" charset="0"/>
              </a:rPr>
              <a:t>Odyssey</a:t>
            </a:r>
            <a:r>
              <a:rPr lang="en-US" sz="2000" dirty="0" smtClean="0">
                <a:solidFill>
                  <a:schemeClr val="bg1"/>
                </a:solidFill>
                <a:latin typeface="Times New Roman" pitchFamily="18" charset="0"/>
                <a:cs typeface="Times New Roman" pitchFamily="18" charset="0"/>
              </a:rPr>
              <a:t> book 9), </a:t>
            </a:r>
            <a:r>
              <a:rPr lang="en-US" sz="2000" dirty="0" err="1" smtClean="0">
                <a:solidFill>
                  <a:schemeClr val="bg1"/>
                </a:solidFill>
                <a:latin typeface="Times New Roman" pitchFamily="18" charset="0"/>
                <a:cs typeface="Times New Roman" pitchFamily="18" charset="0"/>
              </a:rPr>
              <a:t>Silenus</a:t>
            </a:r>
            <a:r>
              <a:rPr lang="en-US" sz="2000" dirty="0" smtClean="0">
                <a:solidFill>
                  <a:schemeClr val="bg1"/>
                </a:solidFill>
                <a:latin typeface="Times New Roman" pitchFamily="18" charset="0"/>
                <a:cs typeface="Times New Roman" pitchFamily="18" charset="0"/>
              </a:rPr>
              <a:t> takes the bowl of wine and the Cyclops asks: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ἰδού.</a:t>
            </a:r>
          </a:p>
          <a:p>
            <a:pPr marL="400050" lvl="1" indent="0">
              <a:buNone/>
              <a:defRPr/>
            </a:pPr>
            <a:r>
              <a:rPr lang="el-GR" sz="2400" dirty="0" smtClean="0">
                <a:solidFill>
                  <a:schemeClr val="bg1"/>
                </a:solidFill>
                <a:latin typeface="Palatino Linotype" pitchFamily="18" charset="0"/>
                <a:cs typeface="Times New Roman" pitchFamily="18" charset="0"/>
              </a:rPr>
              <a:t>τί δῆτα τὸν κρατῆρ’ ὄπισθ’ ἐμοῦ τίθης; </a:t>
            </a:r>
          </a:p>
          <a:p>
            <a:pPr marL="400050" lvl="1" indent="0" algn="r">
              <a:buNone/>
              <a:defRPr/>
            </a:pPr>
            <a:r>
              <a:rPr lang="en-US" sz="2000" dirty="0" smtClean="0">
                <a:solidFill>
                  <a:schemeClr val="bg1"/>
                </a:solidFill>
                <a:latin typeface="Times New Roman" pitchFamily="18" charset="0"/>
                <a:cs typeface="Times New Roman" pitchFamily="18" charset="0"/>
              </a:rPr>
              <a:t>Euripides </a:t>
            </a:r>
            <a:r>
              <a:rPr lang="en-US" sz="2000" i="1" dirty="0" smtClean="0">
                <a:solidFill>
                  <a:schemeClr val="bg1"/>
                </a:solidFill>
                <a:latin typeface="Times New Roman" pitchFamily="18" charset="0"/>
                <a:cs typeface="Times New Roman" pitchFamily="18" charset="0"/>
              </a:rPr>
              <a:t>Cyclops </a:t>
            </a:r>
            <a:r>
              <a:rPr lang="en-US" sz="2000" dirty="0" smtClean="0">
                <a:solidFill>
                  <a:schemeClr val="bg1"/>
                </a:solidFill>
                <a:latin typeface="Times New Roman" pitchFamily="18" charset="0"/>
                <a:cs typeface="Times New Roman" pitchFamily="18" charset="0"/>
              </a:rPr>
              <a:t>545 </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0" y="5867400"/>
            <a:ext cx="3962944" cy="1015663"/>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δῆτα</a:t>
            </a:r>
            <a:r>
              <a:rPr lang="el-GR" sz="2000" dirty="0" smtClean="0">
                <a:solidFill>
                  <a:schemeClr val="bg1"/>
                </a:solidFill>
                <a:latin typeface="Palatino Linotype" pitchFamily="18" charset="0"/>
                <a:cs typeface="Times New Roman" pitchFamily="18" charset="0"/>
              </a:rPr>
              <a:t>  </a:t>
            </a:r>
            <a:r>
              <a:rPr lang="en-US" sz="2000" i="1" dirty="0" smtClean="0">
                <a:solidFill>
                  <a:schemeClr val="bg1"/>
                </a:solidFill>
                <a:latin typeface="Times New Roman" pitchFamily="18" charset="0"/>
                <a:cs typeface="Times New Roman" pitchFamily="18" charset="0"/>
              </a:rPr>
              <a:t>(emphasizes preceding word) </a:t>
            </a:r>
          </a:p>
          <a:p>
            <a:pPr>
              <a:defRPr/>
            </a:pPr>
            <a:r>
              <a:rPr lang="el-GR" sz="2000" dirty="0" smtClean="0">
                <a:solidFill>
                  <a:srgbClr val="FFFF00"/>
                </a:solidFill>
                <a:latin typeface="Palatino Linotype" pitchFamily="18" charset="0"/>
                <a:cs typeface="Times New Roman" pitchFamily="18" charset="0"/>
              </a:rPr>
              <a:t>ἐμοῦ </a:t>
            </a:r>
            <a:r>
              <a:rPr lang="en-US" sz="2000" dirty="0" smtClean="0">
                <a:solidFill>
                  <a:schemeClr val="bg1"/>
                </a:solidFill>
                <a:latin typeface="Times New Roman" pitchFamily="18" charset="0"/>
                <a:cs typeface="Times New Roman" pitchFamily="18" charset="0"/>
              </a:rPr>
              <a:t>(gen. sg.) me</a:t>
            </a:r>
          </a:p>
          <a:p>
            <a:pPr marL="0" lvl="1">
              <a:defRPr/>
            </a:pPr>
            <a:r>
              <a:rPr lang="el-GR" sz="2000" dirty="0" smtClean="0">
                <a:solidFill>
                  <a:srgbClr val="FFFF00"/>
                </a:solidFill>
                <a:latin typeface="Palatino Linotype" pitchFamily="18" charset="0"/>
                <a:cs typeface="Times New Roman" pitchFamily="18" charset="0"/>
              </a:rPr>
              <a:t>ἰδού</a:t>
            </a:r>
            <a:r>
              <a:rPr lang="en-US" sz="2000" dirty="0" smtClean="0">
                <a:solidFill>
                  <a:schemeClr val="bg1"/>
                </a:solidFill>
                <a:latin typeface="Times New Roman" pitchFamily="18" charset="0"/>
                <a:cs typeface="Times New Roman" pitchFamily="18" charset="0"/>
              </a:rPr>
              <a:t> Look! Hey! </a:t>
            </a:r>
            <a:endParaRPr lang="el-GR" sz="2000" dirty="0" smtClean="0">
              <a:solidFill>
                <a:schemeClr val="bg1"/>
              </a:solidFill>
              <a:latin typeface="Palatino Linotype" pitchFamily="18" charset="0"/>
              <a:cs typeface="Times New Roman" pitchFamily="18" charset="0"/>
            </a:endParaRPr>
          </a:p>
        </p:txBody>
      </p:sp>
      <p:sp>
        <p:nvSpPr>
          <p:cNvPr id="5" name="TextBox 4"/>
          <p:cNvSpPr txBox="1"/>
          <p:nvPr/>
        </p:nvSpPr>
        <p:spPr>
          <a:xfrm>
            <a:off x="4495800" y="5842337"/>
            <a:ext cx="4648200" cy="1015663"/>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κρατῆρ’</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κρατῆρα</a:t>
            </a:r>
            <a:r>
              <a:rPr lang="el-GR" sz="2000" dirty="0" smtClean="0">
                <a:solidFill>
                  <a:schemeClr val="bg1"/>
                </a:solidFill>
                <a:latin typeface="Palatino Linotype" pitchFamily="18" charset="0"/>
                <a:cs typeface="Times New Roman" pitchFamily="18" charset="0"/>
              </a:rPr>
              <a:t> </a:t>
            </a:r>
            <a:endParaRPr lang="en-US" sz="2000" dirty="0" smtClean="0">
              <a:solidFill>
                <a:schemeClr val="bg1"/>
              </a:solidFill>
              <a:latin typeface="Palatino Linotype" pitchFamily="18" charset="0"/>
              <a:cs typeface="Times New Roman" pitchFamily="18" charset="0"/>
            </a:endParaRPr>
          </a:p>
          <a:p>
            <a:pPr>
              <a:defRPr/>
            </a:pPr>
            <a:r>
              <a:rPr lang="en-US" sz="2000" dirty="0" smtClean="0">
                <a:solidFill>
                  <a:schemeClr val="bg1"/>
                </a:solidFill>
                <a:latin typeface="Palatino Linotype" pitchFamily="18" charset="0"/>
                <a:cs typeface="Times New Roman" pitchFamily="18" charset="0"/>
              </a:rPr>
              <a:t>	&lt; </a:t>
            </a:r>
            <a:r>
              <a:rPr lang="el-GR" sz="2000" dirty="0" smtClean="0">
                <a:solidFill>
                  <a:srgbClr val="FFFF00"/>
                </a:solidFill>
                <a:latin typeface="Palatino Linotype" pitchFamily="18" charset="0"/>
                <a:cs typeface="Times New Roman" pitchFamily="18" charset="0"/>
              </a:rPr>
              <a:t>κρατήρ –ρος ὁ </a:t>
            </a:r>
            <a:r>
              <a:rPr lang="en-US" sz="2000" dirty="0" smtClean="0">
                <a:solidFill>
                  <a:schemeClr val="bg1"/>
                </a:solidFill>
                <a:latin typeface="Times New Roman" pitchFamily="18" charset="0"/>
                <a:cs typeface="Times New Roman" pitchFamily="18" charset="0"/>
              </a:rPr>
              <a:t>bowl (for wine)</a:t>
            </a:r>
            <a:r>
              <a:rPr lang="en-US" sz="2000" dirty="0" smtClean="0">
                <a:solidFill>
                  <a:srgbClr val="FFFF00"/>
                </a:solidFill>
                <a:latin typeface="Palatino Linotype" pitchFamily="18" charset="0"/>
                <a:cs typeface="Times New Roman" pitchFamily="18" charset="0"/>
              </a:rPr>
              <a:t> </a:t>
            </a:r>
            <a:endParaRPr lang="el-GR" sz="2000" dirty="0" smtClean="0">
              <a:solidFill>
                <a:srgbClr val="FFFF00"/>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ὄπισθ</a:t>
            </a:r>
            <a:r>
              <a:rPr lang="el-GR" sz="2000" dirty="0" smtClean="0">
                <a:solidFill>
                  <a:schemeClr val="bg1"/>
                </a:solidFill>
                <a:latin typeface="Palatino Linotype" pitchFamily="18" charset="0"/>
                <a:cs typeface="Times New Roman" pitchFamily="18" charset="0"/>
              </a:rPr>
              <a:t>’ </a:t>
            </a:r>
            <a:r>
              <a:rPr lang="en-US" sz="2000" dirty="0" smtClean="0">
                <a:solidFill>
                  <a:schemeClr val="bg1"/>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ὄπισθε</a:t>
            </a:r>
            <a:r>
              <a:rPr lang="el-GR" sz="2000" dirty="0" smtClean="0">
                <a:solidFill>
                  <a:schemeClr val="bg1"/>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behind </a:t>
            </a:r>
            <a:endParaRPr lang="en-US" sz="2000" dirty="0" smtClean="0">
              <a:solidFill>
                <a:schemeClr val="bg1"/>
              </a:solidFill>
              <a:latin typeface="Palatino Linotype" pitchFamily="18" charset="0"/>
              <a:cs typeface="Times New Roman" pitchFamily="18" charset="0"/>
            </a:endParaRPr>
          </a:p>
        </p:txBody>
      </p:sp>
    </p:spTree>
    <p:extLst>
      <p:ext uri="{BB962C8B-B14F-4D97-AF65-F5344CB8AC3E}">
        <p14:creationId xmlns:p14="http://schemas.microsoft.com/office/powerpoint/2010/main" val="26131437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In Aristophanes’ </a:t>
            </a:r>
            <a:r>
              <a:rPr lang="en-US" sz="2000" i="1" dirty="0" smtClean="0">
                <a:solidFill>
                  <a:schemeClr val="bg1"/>
                </a:solidFill>
                <a:latin typeface="Times New Roman" pitchFamily="18" charset="0"/>
                <a:cs typeface="Times New Roman" pitchFamily="18" charset="0"/>
              </a:rPr>
              <a:t>Peace</a:t>
            </a:r>
            <a:r>
              <a:rPr lang="en-US" sz="2000" dirty="0" smtClean="0">
                <a:solidFill>
                  <a:schemeClr val="bg1"/>
                </a:solidFill>
                <a:latin typeface="Times New Roman" pitchFamily="18" charset="0"/>
                <a:cs typeface="Times New Roman" pitchFamily="18" charset="0"/>
              </a:rPr>
              <a:t>, an deranged elderly grape farmer brings </a:t>
            </a:r>
            <a:r>
              <a:rPr lang="en-US" sz="2000" dirty="0" smtClean="0">
                <a:solidFill>
                  <a:schemeClr val="bg1"/>
                </a:solidFill>
                <a:latin typeface="Times New Roman" pitchFamily="18" charset="0"/>
                <a:cs typeface="Times New Roman" pitchFamily="18" charset="0"/>
              </a:rPr>
              <a:t>peace to Greece. As a result, an arms dealer has fallen on hard times and comes to the farmer, desperate to sell his military equipment. This exchange comes as they haggle: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n-US" sz="2400" dirty="0" smtClean="0">
                <a:solidFill>
                  <a:schemeClr val="bg1"/>
                </a:solidFill>
                <a:latin typeface="Times New Roman" pitchFamily="18" charset="0"/>
                <a:cs typeface="Times New Roman" pitchFamily="18" charset="0"/>
              </a:rPr>
              <a:t>Farmer: </a:t>
            </a:r>
            <a:r>
              <a:rPr lang="el-GR" sz="2400" dirty="0" smtClean="0">
                <a:solidFill>
                  <a:schemeClr val="bg1"/>
                </a:solidFill>
                <a:latin typeface="Palatino Linotype" pitchFamily="18" charset="0"/>
                <a:cs typeface="Times New Roman" pitchFamily="18" charset="0"/>
              </a:rPr>
              <a:t>αὐτὸς </a:t>
            </a:r>
            <a:r>
              <a:rPr lang="el-GR" sz="2400" dirty="0">
                <a:solidFill>
                  <a:schemeClr val="bg1"/>
                </a:solidFill>
                <a:latin typeface="Palatino Linotype" pitchFamily="18" charset="0"/>
                <a:cs typeface="Times New Roman" pitchFamily="18" charset="0"/>
              </a:rPr>
              <a:t>σὺ τί δίδως; </a:t>
            </a:r>
          </a:p>
          <a:p>
            <a:pPr marL="400050" lvl="1" indent="0">
              <a:buNone/>
              <a:defRPr/>
            </a:pPr>
            <a:r>
              <a:rPr lang="en-US" sz="2400" dirty="0" smtClean="0">
                <a:solidFill>
                  <a:schemeClr val="bg1"/>
                </a:solidFill>
                <a:latin typeface="Times New Roman" pitchFamily="18" charset="0"/>
                <a:cs typeface="Times New Roman" pitchFamily="18" charset="0"/>
              </a:rPr>
              <a:t>Arms Dealer: </a:t>
            </a:r>
            <a:r>
              <a:rPr lang="el-GR" sz="2400" dirty="0" smtClean="0">
                <a:solidFill>
                  <a:schemeClr val="bg1"/>
                </a:solidFill>
                <a:latin typeface="Palatino Linotype" pitchFamily="18" charset="0"/>
                <a:cs typeface="Times New Roman" pitchFamily="18" charset="0"/>
              </a:rPr>
              <a:t>ὅ </a:t>
            </a:r>
            <a:r>
              <a:rPr lang="el-GR" sz="2400" dirty="0">
                <a:solidFill>
                  <a:schemeClr val="bg1"/>
                </a:solidFill>
                <a:latin typeface="Palatino Linotype" pitchFamily="18" charset="0"/>
                <a:cs typeface="Times New Roman" pitchFamily="18" charset="0"/>
              </a:rPr>
              <a:t>τι δίδωμ’; </a:t>
            </a:r>
            <a:r>
              <a:rPr lang="el-GR" sz="2400" dirty="0" smtClean="0">
                <a:solidFill>
                  <a:schemeClr val="bg1"/>
                </a:solidFill>
                <a:latin typeface="Palatino Linotype" pitchFamily="18" charset="0"/>
                <a:cs typeface="Times New Roman" pitchFamily="18" charset="0"/>
              </a:rPr>
              <a:t>αἰσχύνομαι</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 </a:t>
            </a:r>
          </a:p>
          <a:p>
            <a:pPr marL="400050" lvl="1" indent="0" algn="r">
              <a:buNone/>
              <a:defRPr/>
            </a:pPr>
            <a:r>
              <a:rPr lang="en-US" sz="2000" dirty="0" smtClean="0">
                <a:solidFill>
                  <a:schemeClr val="bg1"/>
                </a:solidFill>
                <a:latin typeface="Times New Roman" pitchFamily="18" charset="0"/>
                <a:cs typeface="Times New Roman" pitchFamily="18" charset="0"/>
              </a:rPr>
              <a:t>Aristophanes </a:t>
            </a:r>
            <a:r>
              <a:rPr lang="en-US" sz="2000" i="1" dirty="0" smtClean="0">
                <a:solidFill>
                  <a:schemeClr val="bg1"/>
                </a:solidFill>
                <a:latin typeface="Times New Roman" pitchFamily="18" charset="0"/>
                <a:cs typeface="Times New Roman" pitchFamily="18" charset="0"/>
              </a:rPr>
              <a:t>Peace </a:t>
            </a:r>
            <a:r>
              <a:rPr lang="en-US" sz="2000" dirty="0" smtClean="0">
                <a:solidFill>
                  <a:schemeClr val="bg1"/>
                </a:solidFill>
                <a:latin typeface="Times New Roman" pitchFamily="18" charset="0"/>
                <a:cs typeface="Times New Roman" pitchFamily="18" charset="0"/>
              </a:rPr>
              <a:t>1215-6</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0" y="6457890"/>
            <a:ext cx="3600666"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αἰσχύνομαι </a:t>
            </a:r>
            <a:r>
              <a:rPr lang="en-US" sz="2000" dirty="0" smtClean="0">
                <a:solidFill>
                  <a:schemeClr val="bg1"/>
                </a:solidFill>
                <a:latin typeface="Times New Roman" pitchFamily="18" charset="0"/>
                <a:cs typeface="Times New Roman" pitchFamily="18" charset="0"/>
              </a:rPr>
              <a:t>(1</a:t>
            </a:r>
            <a:r>
              <a:rPr lang="en-US" sz="2000" baseline="30000" dirty="0" smtClean="0">
                <a:solidFill>
                  <a:schemeClr val="bg1"/>
                </a:solidFill>
                <a:latin typeface="Times New Roman" pitchFamily="18" charset="0"/>
                <a:cs typeface="Times New Roman" pitchFamily="18" charset="0"/>
              </a:rPr>
              <a:t>st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be ashamed</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7162800" y="6454854"/>
            <a:ext cx="1981200" cy="400110"/>
          </a:xfrm>
          <a:prstGeom prst="rect">
            <a:avLst/>
          </a:prstGeom>
          <a:noFill/>
        </p:spPr>
        <p:txBody>
          <a:bodyPr wrap="square" rtlCol="0">
            <a:spAutoFit/>
          </a:bodyPr>
          <a:lstStyle/>
          <a:p>
            <a:pPr>
              <a:defRPr/>
            </a:pPr>
            <a:r>
              <a:rPr lang="el-GR" sz="2000" dirty="0">
                <a:solidFill>
                  <a:srgbClr val="FFFF00"/>
                </a:solidFill>
                <a:latin typeface="Palatino Linotype" pitchFamily="18" charset="0"/>
                <a:cs typeface="Times New Roman" pitchFamily="18" charset="0"/>
              </a:rPr>
              <a:t>σύ </a:t>
            </a:r>
            <a:r>
              <a:rPr lang="en-US" sz="2000" dirty="0">
                <a:solidFill>
                  <a:schemeClr val="bg1"/>
                </a:solidFill>
                <a:latin typeface="Times New Roman" pitchFamily="18" charset="0"/>
                <a:cs typeface="Times New Roman" pitchFamily="18" charset="0"/>
              </a:rPr>
              <a:t>(nom </a:t>
            </a:r>
            <a:r>
              <a:rPr lang="en-US" sz="2000" dirty="0" err="1">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you </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981774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In an alternate (lost) version of </a:t>
            </a:r>
            <a:r>
              <a:rPr lang="en-US" sz="2000" dirty="0" smtClean="0">
                <a:solidFill>
                  <a:schemeClr val="bg1"/>
                </a:solidFill>
                <a:latin typeface="Times New Roman" pitchFamily="18" charset="0"/>
                <a:cs typeface="Times New Roman" pitchFamily="18" charset="0"/>
              </a:rPr>
              <a:t>Aristophanes’ </a:t>
            </a:r>
            <a:r>
              <a:rPr lang="en-US" sz="2000" i="1" dirty="0" smtClean="0">
                <a:solidFill>
                  <a:schemeClr val="bg1"/>
                </a:solidFill>
                <a:latin typeface="Times New Roman" pitchFamily="18" charset="0"/>
                <a:cs typeface="Times New Roman" pitchFamily="18" charset="0"/>
              </a:rPr>
              <a:t>Peace</a:t>
            </a:r>
            <a:r>
              <a:rPr lang="en-US"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the goddess of farming plays a role. She appears and says that she is closely related to Peace, at which point someone asks her: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anose="02040502050505030304" pitchFamily="18" charset="0"/>
                <a:cs typeface="Times New Roman" pitchFamily="18" charset="0"/>
              </a:rPr>
              <a:t>σοὶ </a:t>
            </a:r>
            <a:r>
              <a:rPr lang="el-GR" sz="2400" dirty="0">
                <a:solidFill>
                  <a:schemeClr val="bg1"/>
                </a:solidFill>
                <a:latin typeface="Palatino Linotype" panose="02040502050505030304" pitchFamily="18" charset="0"/>
                <a:cs typeface="Times New Roman" pitchFamily="18" charset="0"/>
              </a:rPr>
              <a:t>δ’ ὄνομα δὴ τί ἐστιν; </a:t>
            </a:r>
            <a:endParaRPr lang="en-US" sz="2400" dirty="0" smtClean="0">
              <a:solidFill>
                <a:schemeClr val="bg1"/>
              </a:solidFill>
              <a:latin typeface="Palatino Linotype" panose="02040502050505030304" pitchFamily="18" charset="0"/>
              <a:cs typeface="Times New Roman" pitchFamily="18" charset="0"/>
            </a:endParaRPr>
          </a:p>
          <a:p>
            <a:pPr marL="400050" lvl="1" indent="0">
              <a:buNone/>
              <a:defRPr/>
            </a:pPr>
            <a:r>
              <a:rPr lang="en-US" sz="2000" i="1" dirty="0">
                <a:solidFill>
                  <a:schemeClr val="bg1"/>
                </a:solidFill>
                <a:latin typeface="Times New Roman" pitchFamily="18" charset="0"/>
                <a:cs typeface="Times New Roman" pitchFamily="18" charset="0"/>
              </a:rPr>
              <a:t>t</a:t>
            </a:r>
            <a:r>
              <a:rPr lang="en-US" sz="2000" i="1" dirty="0" smtClean="0">
                <a:solidFill>
                  <a:schemeClr val="bg1"/>
                </a:solidFill>
                <a:latin typeface="Times New Roman" pitchFamily="18" charset="0"/>
                <a:cs typeface="Times New Roman" pitchFamily="18" charset="0"/>
              </a:rPr>
              <a:t>o which the goddess responds:</a:t>
            </a:r>
            <a:r>
              <a:rPr lang="el-GR" sz="2000" i="1" dirty="0" smtClean="0">
                <a:solidFill>
                  <a:schemeClr val="bg1"/>
                </a:solidFill>
                <a:latin typeface="Times New Roman" pitchFamily="18" charset="0"/>
                <a:cs typeface="Times New Roman" pitchFamily="18" charset="0"/>
              </a:rPr>
              <a:t> </a:t>
            </a:r>
            <a:r>
              <a:rPr lang="el-GR" sz="2400" dirty="0">
                <a:solidFill>
                  <a:schemeClr val="bg1"/>
                </a:solidFill>
                <a:latin typeface="Palatino Linotype" panose="02040502050505030304" pitchFamily="18" charset="0"/>
                <a:cs typeface="Times New Roman" pitchFamily="18" charset="0"/>
              </a:rPr>
              <a:t>ὅ τι; Γεωργία</a:t>
            </a:r>
            <a:r>
              <a:rPr lang="el-GR" sz="2400" dirty="0" smtClean="0">
                <a:solidFill>
                  <a:schemeClr val="bg1"/>
                </a:solidFill>
                <a:latin typeface="Palatino Linotype" panose="02040502050505030304" pitchFamily="18" charset="0"/>
                <a:cs typeface="Times New Roman" pitchFamily="18" charset="0"/>
              </a:rPr>
              <a:t>.</a:t>
            </a:r>
          </a:p>
          <a:p>
            <a:pPr marL="400050" lvl="1" indent="0" algn="r">
              <a:buNone/>
              <a:defRPr/>
            </a:pPr>
            <a:r>
              <a:rPr lang="en-US" sz="2000" dirty="0" smtClean="0">
                <a:solidFill>
                  <a:schemeClr val="bg1"/>
                </a:solidFill>
                <a:latin typeface="Times New Roman" pitchFamily="18" charset="0"/>
                <a:cs typeface="Times New Roman" pitchFamily="18" charset="0"/>
              </a:rPr>
              <a:t>Aristophanes </a:t>
            </a:r>
            <a:r>
              <a:rPr lang="en-US" sz="2000" i="1" dirty="0" smtClean="0">
                <a:solidFill>
                  <a:schemeClr val="bg1"/>
                </a:solidFill>
                <a:latin typeface="Times New Roman" pitchFamily="18" charset="0"/>
                <a:cs typeface="Times New Roman" pitchFamily="18" charset="0"/>
              </a:rPr>
              <a:t>Peace</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fr.</a:t>
            </a:r>
            <a:r>
              <a:rPr lang="en-US" sz="2000" dirty="0" smtClean="0">
                <a:solidFill>
                  <a:schemeClr val="bg1"/>
                </a:solidFill>
                <a:latin typeface="Times New Roman" pitchFamily="18" charset="0"/>
                <a:cs typeface="Times New Roman" pitchFamily="18" charset="0"/>
              </a:rPr>
              <a:t> 305</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1" y="6147018"/>
            <a:ext cx="4681346" cy="707886"/>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Γεωργία</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(nom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ἡ</a:t>
            </a:r>
            <a:r>
              <a:rPr lang="en-US" sz="2000" dirty="0" smtClean="0">
                <a:solidFill>
                  <a:schemeClr val="bg1"/>
                </a:solidFill>
                <a:latin typeface="Times New Roman" pitchFamily="18" charset="0"/>
                <a:cs typeface="Times New Roman" pitchFamily="18" charset="0"/>
              </a:rPr>
              <a:t> Agriculture, Farming</a:t>
            </a:r>
            <a:endParaRPr lang="en-US"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δή</a:t>
            </a:r>
            <a:r>
              <a:rPr lang="el-GR" sz="2000" dirty="0" smtClean="0">
                <a:solidFill>
                  <a:schemeClr val="bg1"/>
                </a:solidFill>
                <a:latin typeface="Palatino Linotype" pitchFamily="18" charset="0"/>
                <a:cs typeface="Times New Roman" pitchFamily="18" charset="0"/>
              </a:rPr>
              <a:t> </a:t>
            </a:r>
            <a:r>
              <a:rPr lang="en-US" sz="2000" dirty="0" smtClean="0">
                <a:solidFill>
                  <a:schemeClr val="bg1"/>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now</a:t>
            </a:r>
            <a:endParaRPr lang="en-US" sz="2000" dirty="0">
              <a:solidFill>
                <a:schemeClr val="bg1"/>
              </a:solidFill>
              <a:latin typeface="Times New Roman" pitchFamily="18" charset="0"/>
              <a:cs typeface="Times New Roman" pitchFamily="18" charset="0"/>
            </a:endParaRPr>
          </a:p>
        </p:txBody>
      </p:sp>
      <p:sp>
        <p:nvSpPr>
          <p:cNvPr id="5" name="TextBox 4"/>
          <p:cNvSpPr txBox="1"/>
          <p:nvPr/>
        </p:nvSpPr>
        <p:spPr>
          <a:xfrm>
            <a:off x="7239000" y="6454854"/>
            <a:ext cx="1905000" cy="400110"/>
          </a:xfrm>
          <a:prstGeom prst="rect">
            <a:avLst/>
          </a:prstGeom>
          <a:noFill/>
        </p:spPr>
        <p:txBody>
          <a:bodyPr wrap="square" rtlCol="0">
            <a:spAutoFit/>
          </a:bodyPr>
          <a:lstStyle/>
          <a:p>
            <a:pPr>
              <a:defRPr/>
            </a:pPr>
            <a:r>
              <a:rPr lang="el-GR" sz="2000" dirty="0">
                <a:solidFill>
                  <a:srgbClr val="FFFF00"/>
                </a:solidFill>
                <a:latin typeface="Palatino Linotype" pitchFamily="18" charset="0"/>
                <a:cs typeface="Times New Roman" pitchFamily="18" charset="0"/>
              </a:rPr>
              <a:t>σοι </a:t>
            </a:r>
            <a:r>
              <a:rPr lang="en-US" sz="2000" dirty="0">
                <a:solidFill>
                  <a:schemeClr val="bg1"/>
                </a:solidFill>
                <a:latin typeface="Times New Roman" pitchFamily="18" charset="0"/>
                <a:cs typeface="Times New Roman" pitchFamily="18" charset="0"/>
              </a:rPr>
              <a:t>(</a:t>
            </a:r>
            <a:r>
              <a:rPr lang="en-US" sz="2000" dirty="0" err="1">
                <a:solidFill>
                  <a:schemeClr val="bg1"/>
                </a:solidFill>
                <a:latin typeface="Times New Roman" pitchFamily="18" charset="0"/>
                <a:cs typeface="Times New Roman" pitchFamily="18" charset="0"/>
              </a:rPr>
              <a:t>dat</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you </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930292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In another comedy, the tragedian Euripides is in trouble with the women of Athens for his unflattering portrayal of them on stage. He sends one of his in-laws to spy on the women, but he ends up captured. Euripides later comes in disguise to rescue his kinsman from a guard: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n-US" sz="2400" dirty="0" smtClean="0">
                <a:solidFill>
                  <a:schemeClr val="bg1"/>
                </a:solidFill>
                <a:latin typeface="Times New Roman" pitchFamily="18" charset="0"/>
                <a:cs typeface="Times New Roman" pitchFamily="18" charset="0"/>
              </a:rPr>
              <a:t>Archer guard: </a:t>
            </a:r>
            <a:r>
              <a:rPr lang="el-GR" sz="2400" dirty="0" smtClean="0">
                <a:solidFill>
                  <a:schemeClr val="bg1"/>
                </a:solidFill>
                <a:latin typeface="Palatino Linotype" pitchFamily="18" charset="0"/>
                <a:cs typeface="Times New Roman" pitchFamily="18" charset="0"/>
              </a:rPr>
              <a:t>ὄνομα </a:t>
            </a:r>
            <a:r>
              <a:rPr lang="el-GR" sz="2400" dirty="0">
                <a:solidFill>
                  <a:schemeClr val="bg1"/>
                </a:solidFill>
                <a:latin typeface="Palatino Linotype" pitchFamily="18" charset="0"/>
                <a:cs typeface="Times New Roman" pitchFamily="18" charset="0"/>
              </a:rPr>
              <a:t>δέ σοι τί ἐστιν; </a:t>
            </a:r>
          </a:p>
          <a:p>
            <a:pPr marL="400050" lvl="1" indent="0">
              <a:buNone/>
              <a:defRPr/>
            </a:pPr>
            <a:r>
              <a:rPr lang="en-US" sz="2400" dirty="0" smtClean="0">
                <a:solidFill>
                  <a:schemeClr val="bg1"/>
                </a:solidFill>
                <a:latin typeface="Times New Roman" pitchFamily="18" charset="0"/>
                <a:cs typeface="Times New Roman" pitchFamily="18" charset="0"/>
              </a:rPr>
              <a:t>Euripides: </a:t>
            </a:r>
            <a:r>
              <a:rPr lang="el-GR" sz="2400" dirty="0" smtClean="0">
                <a:solidFill>
                  <a:schemeClr val="bg1"/>
                </a:solidFill>
                <a:latin typeface="Palatino Linotype" pitchFamily="18" charset="0"/>
                <a:cs typeface="Times New Roman" pitchFamily="18" charset="0"/>
              </a:rPr>
              <a:t>Ἀρτεμισία</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 </a:t>
            </a:r>
          </a:p>
          <a:p>
            <a:pPr marL="400050" lvl="1" indent="0" algn="r">
              <a:buNone/>
              <a:defRPr/>
            </a:pPr>
            <a:r>
              <a:rPr lang="en-US" sz="2000" dirty="0" smtClean="0">
                <a:solidFill>
                  <a:schemeClr val="bg1"/>
                </a:solidFill>
                <a:latin typeface="Times New Roman" pitchFamily="18" charset="0"/>
                <a:cs typeface="Times New Roman" pitchFamily="18" charset="0"/>
              </a:rPr>
              <a:t>Aristophanes </a:t>
            </a:r>
            <a:r>
              <a:rPr lang="en-US" sz="2000" i="1" dirty="0" err="1" smtClean="0">
                <a:solidFill>
                  <a:schemeClr val="bg1"/>
                </a:solidFill>
                <a:latin typeface="Times New Roman" pitchFamily="18" charset="0"/>
                <a:cs typeface="Times New Roman" pitchFamily="18" charset="0"/>
              </a:rPr>
              <a:t>Thesmophoriazusae</a:t>
            </a:r>
            <a:r>
              <a:rPr lang="en-US" sz="2000" i="1"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1200</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1" y="6147018"/>
            <a:ext cx="5509842" cy="707886"/>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Ἀρτεμισία </a:t>
            </a:r>
            <a:r>
              <a:rPr lang="en-US" sz="2000" dirty="0" smtClean="0">
                <a:solidFill>
                  <a:schemeClr val="bg1"/>
                </a:solidFill>
                <a:latin typeface="Times New Roman" pitchFamily="18" charset="0"/>
                <a:cs typeface="Times New Roman" pitchFamily="18" charset="0"/>
              </a:rPr>
              <a:t>(nom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ἡ</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Artemesia</a:t>
            </a:r>
            <a:endParaRPr lang="en-US" sz="2000" dirty="0">
              <a:solidFill>
                <a:schemeClr val="bg1"/>
              </a:solidFill>
              <a:latin typeface="Times New Roman" pitchFamily="18" charset="0"/>
              <a:cs typeface="Times New Roman" pitchFamily="18" charset="0"/>
            </a:endParaRPr>
          </a:p>
          <a:p>
            <a:pPr>
              <a:defRPr/>
            </a:pPr>
            <a:r>
              <a:rPr lang="en-US" sz="2000" dirty="0" smtClean="0">
                <a:solidFill>
                  <a:schemeClr val="bg1"/>
                </a:solidFill>
                <a:latin typeface="Times New Roman" pitchFamily="18" charset="0"/>
                <a:cs typeface="Times New Roman" pitchFamily="18" charset="0"/>
              </a:rPr>
              <a:t>(a famous naval commander from the Persian wars)</a:t>
            </a:r>
            <a:endParaRPr lang="el-GR" sz="2000" dirty="0">
              <a:solidFill>
                <a:srgbClr val="FFFF00"/>
              </a:solidFill>
              <a:latin typeface="Times New Roman" pitchFamily="18" charset="0"/>
              <a:cs typeface="Times New Roman" pitchFamily="18" charset="0"/>
            </a:endParaRPr>
          </a:p>
        </p:txBody>
      </p:sp>
      <p:sp>
        <p:nvSpPr>
          <p:cNvPr id="5" name="TextBox 4"/>
          <p:cNvSpPr txBox="1"/>
          <p:nvPr/>
        </p:nvSpPr>
        <p:spPr>
          <a:xfrm>
            <a:off x="7239000" y="6454854"/>
            <a:ext cx="1905000" cy="400110"/>
          </a:xfrm>
          <a:prstGeom prst="rect">
            <a:avLst/>
          </a:prstGeom>
          <a:noFill/>
        </p:spPr>
        <p:txBody>
          <a:bodyPr wrap="square" rtlCol="0">
            <a:spAutoFit/>
          </a:bodyPr>
          <a:lstStyle/>
          <a:p>
            <a:pPr>
              <a:defRPr/>
            </a:pPr>
            <a:r>
              <a:rPr lang="el-GR" sz="2000" dirty="0">
                <a:solidFill>
                  <a:srgbClr val="FFFF00"/>
                </a:solidFill>
                <a:latin typeface="Palatino Linotype" pitchFamily="18" charset="0"/>
                <a:cs typeface="Times New Roman" pitchFamily="18" charset="0"/>
              </a:rPr>
              <a:t>σοι </a:t>
            </a:r>
            <a:r>
              <a:rPr lang="en-US" sz="2000" dirty="0">
                <a:solidFill>
                  <a:schemeClr val="bg1"/>
                </a:solidFill>
                <a:latin typeface="Times New Roman" pitchFamily="18" charset="0"/>
                <a:cs typeface="Times New Roman" pitchFamily="18" charset="0"/>
              </a:rPr>
              <a:t>(</a:t>
            </a:r>
            <a:r>
              <a:rPr lang="en-US" sz="2000" dirty="0" err="1">
                <a:solidFill>
                  <a:schemeClr val="bg1"/>
                </a:solidFill>
                <a:latin typeface="Times New Roman" pitchFamily="18" charset="0"/>
                <a:cs typeface="Times New Roman" pitchFamily="18" charset="0"/>
              </a:rPr>
              <a:t>dat</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you </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74977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800" b="1" dirty="0" smtClean="0">
                <a:solidFill>
                  <a:srgbClr val="FFFF00"/>
                </a:solidFill>
                <a:latin typeface="Times New Roman" pitchFamily="18" charset="0"/>
                <a:cs typeface="Times New Roman" pitchFamily="18" charset="0"/>
              </a:rPr>
              <a:t>Unit </a:t>
            </a:r>
            <a:r>
              <a:rPr lang="en-US" sz="2800" b="1" dirty="0">
                <a:solidFill>
                  <a:srgbClr val="FFFF00"/>
                </a:solidFill>
                <a:latin typeface="Times New Roman" pitchFamily="18" charset="0"/>
                <a:cs typeface="Times New Roman" pitchFamily="18" charset="0"/>
              </a:rPr>
              <a:t>5</a:t>
            </a:r>
            <a:r>
              <a:rPr lang="en-US" sz="2800" b="1" dirty="0" smtClean="0">
                <a:solidFill>
                  <a:srgbClr val="FFFF00"/>
                </a:solidFill>
                <a:latin typeface="Times New Roman" pitchFamily="18" charset="0"/>
                <a:cs typeface="Times New Roman" pitchFamily="18" charset="0"/>
              </a:rPr>
              <a:t> </a:t>
            </a:r>
            <a:r>
              <a:rPr lang="en-US" sz="2800" b="1" dirty="0">
                <a:solidFill>
                  <a:srgbClr val="FFFF00"/>
                </a:solidFill>
                <a:latin typeface="Times New Roman" pitchFamily="18" charset="0"/>
                <a:cs typeface="Times New Roman" pitchFamily="18" charset="0"/>
              </a:rPr>
              <a:t>Classical </a:t>
            </a:r>
            <a:r>
              <a:rPr lang="en-US" sz="2800" b="1" dirty="0" smtClean="0">
                <a:solidFill>
                  <a:srgbClr val="FFFF00"/>
                </a:solidFill>
                <a:latin typeface="Times New Roman" pitchFamily="18" charset="0"/>
                <a:cs typeface="Times New Roman" pitchFamily="18" charset="0"/>
              </a:rPr>
              <a:t>reading </a:t>
            </a:r>
            <a:endParaRPr lang="en-US" sz="2800" b="1" dirty="0">
              <a:solidFill>
                <a:srgbClr val="FFFF00"/>
              </a:solidFill>
              <a:latin typeface="Times New Roman" pitchFamily="18" charset="0"/>
              <a:cs typeface="Times New Roman" pitchFamily="18" charset="0"/>
            </a:endParaRPr>
          </a:p>
          <a:p>
            <a:pPr lvl="1">
              <a:defRPr/>
            </a:pPr>
            <a:r>
              <a:rPr lang="en-US" dirty="0">
                <a:solidFill>
                  <a:schemeClr val="bg1"/>
                </a:solidFill>
                <a:latin typeface="Times New Roman" pitchFamily="18" charset="0"/>
                <a:cs typeface="Times New Roman" pitchFamily="18" charset="0"/>
              </a:rPr>
              <a:t>Be able to:  </a:t>
            </a:r>
          </a:p>
          <a:p>
            <a:pPr lvl="2">
              <a:defRPr/>
            </a:pPr>
            <a:r>
              <a:rPr lang="en-US" dirty="0">
                <a:solidFill>
                  <a:schemeClr val="bg1"/>
                </a:solidFill>
                <a:latin typeface="Times New Roman" pitchFamily="18" charset="0"/>
                <a:cs typeface="Times New Roman" pitchFamily="18" charset="0"/>
              </a:rPr>
              <a:t>read the sentences aloud </a:t>
            </a:r>
          </a:p>
          <a:p>
            <a:pPr lvl="2">
              <a:defRPr/>
            </a:pPr>
            <a:r>
              <a:rPr lang="en-US" dirty="0">
                <a:solidFill>
                  <a:schemeClr val="bg1"/>
                </a:solidFill>
                <a:latin typeface="Times New Roman" pitchFamily="18" charset="0"/>
                <a:cs typeface="Times New Roman" pitchFamily="18" charset="0"/>
              </a:rPr>
              <a:t>parse each verb and noun (with article where it appears)</a:t>
            </a:r>
          </a:p>
          <a:p>
            <a:pPr lvl="2">
              <a:defRPr/>
            </a:pPr>
            <a:r>
              <a:rPr lang="en-US" dirty="0">
                <a:solidFill>
                  <a:schemeClr val="bg1"/>
                </a:solidFill>
                <a:latin typeface="Times New Roman" pitchFamily="18" charset="0"/>
                <a:cs typeface="Times New Roman" pitchFamily="18" charset="0"/>
              </a:rPr>
              <a:t>translate the sentences into English.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The historian Thucydides counts </a:t>
            </a:r>
            <a:r>
              <a:rPr lang="en-US" sz="2000" dirty="0">
                <a:solidFill>
                  <a:schemeClr val="bg1"/>
                </a:solidFill>
                <a:latin typeface="Times New Roman" pitchFamily="18" charset="0"/>
                <a:cs typeface="Times New Roman" pitchFamily="18" charset="0"/>
              </a:rPr>
              <a:t>the ships lost in </a:t>
            </a:r>
            <a:r>
              <a:rPr lang="en-US" sz="2000" dirty="0" smtClean="0">
                <a:solidFill>
                  <a:schemeClr val="bg1"/>
                </a:solidFill>
                <a:latin typeface="Times New Roman" pitchFamily="18" charset="0"/>
                <a:cs typeface="Times New Roman" pitchFamily="18" charset="0"/>
              </a:rPr>
              <a:t>a naval battle: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αὐτοὶ δὲ πέντε καὶ δέκα ναῦς </a:t>
            </a:r>
            <a:r>
              <a:rPr lang="el-GR" sz="2400" dirty="0" smtClean="0">
                <a:solidFill>
                  <a:schemeClr val="bg1"/>
                </a:solidFill>
                <a:latin typeface="Palatino Linotype" pitchFamily="18" charset="0"/>
                <a:cs typeface="Times New Roman" pitchFamily="18" charset="0"/>
              </a:rPr>
              <a:t>ἀπολλύασιν.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Thucydides 8.106.4</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0" y="6457890"/>
            <a:ext cx="1142999" cy="400110"/>
          </a:xfrm>
          <a:prstGeom prst="rect">
            <a:avLst/>
          </a:prstGeom>
          <a:noFill/>
        </p:spPr>
        <p:txBody>
          <a:bodyPr wrap="square" rtlCol="0">
            <a:spAutoFit/>
          </a:bodyPr>
          <a:lstStyle/>
          <a:p>
            <a:pPr>
              <a:defRPr/>
            </a:pPr>
            <a:r>
              <a:rPr lang="el-GR" sz="2000" dirty="0">
                <a:solidFill>
                  <a:srgbClr val="FFFF00"/>
                </a:solidFill>
                <a:latin typeface="Palatino Linotype" pitchFamily="18" charset="0"/>
                <a:cs typeface="Times New Roman" pitchFamily="18" charset="0"/>
              </a:rPr>
              <a:t>δέκα </a:t>
            </a:r>
            <a:r>
              <a:rPr lang="en-US" sz="2000" dirty="0" smtClean="0">
                <a:solidFill>
                  <a:schemeClr val="bg1"/>
                </a:solidFill>
                <a:latin typeface="Times New Roman" pitchFamily="18" charset="0"/>
                <a:cs typeface="Times New Roman" pitchFamily="18" charset="0"/>
              </a:rPr>
              <a:t>ten</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6740778" y="6150114"/>
            <a:ext cx="2403222" cy="707886"/>
          </a:xfrm>
          <a:prstGeom prst="rect">
            <a:avLst/>
          </a:prstGeom>
          <a:noFill/>
        </p:spPr>
        <p:txBody>
          <a:bodyPr wrap="none" rtlCol="0">
            <a:spAutoFit/>
          </a:bodyPr>
          <a:lstStyle/>
          <a:p>
            <a:pPr>
              <a:defRPr/>
            </a:pPr>
            <a:r>
              <a:rPr lang="el-GR" sz="2000" dirty="0">
                <a:solidFill>
                  <a:srgbClr val="FFFF00"/>
                </a:solidFill>
                <a:latin typeface="Palatino Linotype" pitchFamily="18" charset="0"/>
                <a:cs typeface="Times New Roman" pitchFamily="18" charset="0"/>
              </a:rPr>
              <a:t>ναῦς </a:t>
            </a:r>
            <a:r>
              <a:rPr lang="en-US" sz="2000" dirty="0">
                <a:solidFill>
                  <a:schemeClr val="bg1"/>
                </a:solidFill>
                <a:latin typeface="Times New Roman" pitchFamily="18" charset="0"/>
                <a:cs typeface="Times New Roman" pitchFamily="18" charset="0"/>
              </a:rPr>
              <a:t>(</a:t>
            </a:r>
            <a:r>
              <a:rPr lang="en-US" sz="2000" dirty="0" err="1">
                <a:solidFill>
                  <a:schemeClr val="bg1"/>
                </a:solidFill>
                <a:latin typeface="Times New Roman" pitchFamily="18" charset="0"/>
                <a:cs typeface="Times New Roman" pitchFamily="18" charset="0"/>
              </a:rPr>
              <a:t>acc</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ἡ </a:t>
            </a:r>
            <a:r>
              <a:rPr lang="en-US" sz="2000" dirty="0">
                <a:solidFill>
                  <a:schemeClr val="bg1"/>
                </a:solidFill>
                <a:latin typeface="Times New Roman" pitchFamily="18" charset="0"/>
                <a:cs typeface="Times New Roman" pitchFamily="18" charset="0"/>
              </a:rPr>
              <a:t>ships</a:t>
            </a:r>
          </a:p>
          <a:p>
            <a:pPr>
              <a:defRPr/>
            </a:pPr>
            <a:r>
              <a:rPr lang="el-GR" sz="2000" dirty="0">
                <a:solidFill>
                  <a:srgbClr val="FFFF00"/>
                </a:solidFill>
                <a:latin typeface="Palatino Linotype" pitchFamily="18" charset="0"/>
                <a:cs typeface="Times New Roman" pitchFamily="18" charset="0"/>
              </a:rPr>
              <a:t>πέντε </a:t>
            </a:r>
            <a:r>
              <a:rPr lang="en-US" sz="2000" dirty="0" smtClean="0">
                <a:solidFill>
                  <a:schemeClr val="bg1"/>
                </a:solidFill>
                <a:latin typeface="Times New Roman" pitchFamily="18" charset="0"/>
                <a:cs typeface="Times New Roman" pitchFamily="18" charset="0"/>
              </a:rPr>
              <a:t>five</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2270399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0772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The intellectual and teacher Isocrates is listing things that people do in order to better themselves and receive a superior education at Athens: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ἀλλὰ </a:t>
            </a:r>
            <a:r>
              <a:rPr lang="el-GR" sz="2400" dirty="0">
                <a:solidFill>
                  <a:schemeClr val="bg1"/>
                </a:solidFill>
                <a:latin typeface="Palatino Linotype" pitchFamily="18" charset="0"/>
                <a:cs typeface="Times New Roman" pitchFamily="18" charset="0"/>
              </a:rPr>
              <a:t>δῆλον ὅτι καὶ πλέουσι καὶ χρήματα διδόασιν καὶ πάντα </a:t>
            </a:r>
            <a:r>
              <a:rPr lang="el-GR" sz="2400" dirty="0" smtClean="0">
                <a:solidFill>
                  <a:schemeClr val="bg1"/>
                </a:solidFill>
                <a:latin typeface="Palatino Linotype" pitchFamily="18" charset="0"/>
                <a:cs typeface="Times New Roman" pitchFamily="18" charset="0"/>
              </a:rPr>
              <a:t>ποιοῦσιν.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Isocrates 15.226</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5267325" y="5842337"/>
            <a:ext cx="3886200" cy="1015663"/>
          </a:xfrm>
          <a:prstGeom prst="rect">
            <a:avLst/>
          </a:prstGeom>
          <a:noFill/>
        </p:spPr>
        <p:txBody>
          <a:bodyPr wrap="square" rtlCol="0">
            <a:spAutoFit/>
          </a:bodyPr>
          <a:lstStyle/>
          <a:p>
            <a:pPr>
              <a:defRPr/>
            </a:pPr>
            <a:r>
              <a:rPr lang="el-GR" sz="2000" dirty="0">
                <a:solidFill>
                  <a:srgbClr val="FFFF00"/>
                </a:solidFill>
                <a:latin typeface="Palatino Linotype" pitchFamily="18" charset="0"/>
                <a:cs typeface="Times New Roman" pitchFamily="18" charset="0"/>
              </a:rPr>
              <a:t>πλέουσι </a:t>
            </a:r>
            <a:r>
              <a:rPr lang="en-US" sz="2000" dirty="0">
                <a:solidFill>
                  <a:schemeClr val="bg1"/>
                </a:solidFill>
                <a:latin typeface="Times New Roman" pitchFamily="18" charset="0"/>
                <a:cs typeface="Times New Roman" pitchFamily="18" charset="0"/>
              </a:rPr>
              <a:t>(3</a:t>
            </a:r>
            <a:r>
              <a:rPr lang="en-US" sz="2000" baseline="30000" dirty="0">
                <a:solidFill>
                  <a:schemeClr val="bg1"/>
                </a:solidFill>
                <a:latin typeface="Times New Roman" pitchFamily="18" charset="0"/>
                <a:cs typeface="Times New Roman" pitchFamily="18" charset="0"/>
              </a:rPr>
              <a:t>rd</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sail</a:t>
            </a:r>
            <a:endParaRPr lang="el-GR"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ποιοῦσιν </a:t>
            </a:r>
            <a:r>
              <a:rPr lang="en-US" sz="2000" dirty="0" smtClean="0">
                <a:solidFill>
                  <a:schemeClr val="bg1"/>
                </a:solidFill>
                <a:latin typeface="Times New Roman" pitchFamily="18" charset="0"/>
                <a:cs typeface="Times New Roman" pitchFamily="18" charset="0"/>
              </a:rPr>
              <a:t>(</a:t>
            </a:r>
            <a:r>
              <a:rPr lang="en-US" sz="2000" dirty="0">
                <a:solidFill>
                  <a:schemeClr val="bg1"/>
                </a:solidFill>
                <a:latin typeface="Times New Roman" pitchFamily="18" charset="0"/>
                <a:cs typeface="Times New Roman" pitchFamily="18" charset="0"/>
              </a:rPr>
              <a:t>3</a:t>
            </a:r>
            <a:r>
              <a:rPr lang="en-US" sz="2000" baseline="30000" dirty="0">
                <a:solidFill>
                  <a:schemeClr val="bg1"/>
                </a:solidFill>
                <a:latin typeface="Times New Roman" pitchFamily="18" charset="0"/>
                <a:cs typeface="Times New Roman" pitchFamily="18" charset="0"/>
              </a:rPr>
              <a:t>rd</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do </a:t>
            </a:r>
          </a:p>
          <a:p>
            <a:pPr>
              <a:defRPr/>
            </a:pPr>
            <a:r>
              <a:rPr lang="el-GR" sz="2000" dirty="0" smtClean="0">
                <a:solidFill>
                  <a:srgbClr val="FFFF00"/>
                </a:solidFill>
                <a:latin typeface="Palatino Linotype" pitchFamily="18" charset="0"/>
                <a:cs typeface="Times New Roman" pitchFamily="18" charset="0"/>
              </a:rPr>
              <a:t>χρῆμα </a:t>
            </a:r>
            <a:r>
              <a:rPr lang="el-GR" sz="2000" dirty="0">
                <a:solidFill>
                  <a:srgbClr val="FFFF00"/>
                </a:solidFill>
                <a:latin typeface="Palatino Linotype" pitchFamily="18" charset="0"/>
                <a:cs typeface="Times New Roman" pitchFamily="18" charset="0"/>
              </a:rPr>
              <a:t>–ατος τό </a:t>
            </a:r>
            <a:r>
              <a:rPr lang="en-US" sz="2000" dirty="0" smtClean="0">
                <a:solidFill>
                  <a:schemeClr val="bg1"/>
                </a:solidFill>
                <a:latin typeface="Times New Roman" pitchFamily="18" charset="0"/>
                <a:cs typeface="Times New Roman" pitchFamily="18" charset="0"/>
              </a:rPr>
              <a:t>thing (pl.) money</a:t>
            </a:r>
            <a:endParaRPr lang="en-US" sz="2000" dirty="0">
              <a:solidFill>
                <a:schemeClr val="bg1"/>
              </a:solidFill>
              <a:latin typeface="Times New Roman" pitchFamily="18" charset="0"/>
              <a:cs typeface="Times New Roman" pitchFamily="18" charset="0"/>
            </a:endParaRPr>
          </a:p>
        </p:txBody>
      </p:sp>
      <p:sp>
        <p:nvSpPr>
          <p:cNvPr id="5" name="TextBox 4"/>
          <p:cNvSpPr txBox="1"/>
          <p:nvPr/>
        </p:nvSpPr>
        <p:spPr>
          <a:xfrm>
            <a:off x="-19050" y="6140529"/>
            <a:ext cx="5048250" cy="707886"/>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δῆλον </a:t>
            </a:r>
            <a:r>
              <a:rPr lang="en-US" sz="2000" dirty="0" smtClean="0">
                <a:solidFill>
                  <a:schemeClr val="bg1"/>
                </a:solidFill>
                <a:latin typeface="Palatino Linotype"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ἐστίν</a:t>
            </a:r>
            <a:r>
              <a:rPr lang="en-US" sz="2000" dirty="0" smtClean="0">
                <a:solidFill>
                  <a:schemeClr val="bg1"/>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(nom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τό</a:t>
            </a:r>
            <a:r>
              <a:rPr lang="en-US" sz="2000" dirty="0" smtClean="0">
                <a:solidFill>
                  <a:schemeClr val="bg1"/>
                </a:solidFill>
                <a:latin typeface="Times New Roman" pitchFamily="18" charset="0"/>
                <a:cs typeface="Times New Roman" pitchFamily="18" charset="0"/>
              </a:rPr>
              <a:t> clear</a:t>
            </a:r>
          </a:p>
          <a:p>
            <a:pPr>
              <a:defRPr/>
            </a:pPr>
            <a:r>
              <a:rPr lang="el-GR" sz="2000" dirty="0">
                <a:solidFill>
                  <a:srgbClr val="FFFF00"/>
                </a:solidFill>
                <a:latin typeface="Palatino Linotype" pitchFamily="18" charset="0"/>
                <a:cs typeface="Times New Roman" pitchFamily="18" charset="0"/>
              </a:rPr>
              <a:t>πάντα</a:t>
            </a:r>
            <a:r>
              <a:rPr lang="el-GR" sz="2000" dirty="0">
                <a:solidFill>
                  <a:srgbClr val="FFFF00"/>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rPr>
              <a:t>(</a:t>
            </a:r>
            <a:r>
              <a:rPr lang="en-US" sz="2000" dirty="0" smtClean="0">
                <a:solidFill>
                  <a:schemeClr val="bg1"/>
                </a:solidFill>
                <a:latin typeface="Times New Roman" pitchFamily="18" charset="0"/>
                <a:cs typeface="Times New Roman" pitchFamily="18" charset="0"/>
              </a:rPr>
              <a:t>nom/</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τό</a:t>
            </a:r>
            <a:r>
              <a:rPr lang="en-US"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anything &amp; everything</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015805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0772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In one of Plato’s dialogues, Socrates is getting ready to relate an old Egyptian story about the origin of writing.  He says that there was an old god to whom the Ibis bird was sacred and that: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αὐτῷ δὲ ὄνομα τῷ δαίμονι εἶναι Θεύθ</a:t>
            </a:r>
            <a:r>
              <a:rPr lang="el-GR" sz="2400" dirty="0" smtClean="0">
                <a:solidFill>
                  <a:schemeClr val="bg1"/>
                </a:solidFill>
                <a:latin typeface="Palatino Linotype" pitchFamily="18" charset="0"/>
                <a:cs typeface="Times New Roman" pitchFamily="18" charset="0"/>
              </a:rPr>
              <a:t>.</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Plato </a:t>
            </a:r>
            <a:r>
              <a:rPr lang="en-US" sz="2000" i="1" dirty="0" smtClean="0">
                <a:solidFill>
                  <a:schemeClr val="bg1"/>
                </a:solidFill>
                <a:latin typeface="Times New Roman" pitchFamily="18" charset="0"/>
                <a:cs typeface="Times New Roman" pitchFamily="18" charset="0"/>
              </a:rPr>
              <a:t>Phaedrus</a:t>
            </a:r>
            <a:r>
              <a:rPr lang="en-US" sz="2000" dirty="0" smtClean="0">
                <a:solidFill>
                  <a:schemeClr val="bg1"/>
                </a:solidFill>
                <a:latin typeface="Times New Roman" pitchFamily="18" charset="0"/>
                <a:cs typeface="Times New Roman" pitchFamily="18" charset="0"/>
              </a:rPr>
              <a:t> 274c</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7620000" y="6448305"/>
            <a:ext cx="1533524" cy="400110"/>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Θεύθ</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Thoth</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035649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0772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In another of Plato’s dialogues, Socrates is asking a prophet what it means to serve the gods: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αἰτεῖν τε φῂς αὐτοὺς καὶ διδόναι ἐκείνοις</a:t>
            </a:r>
            <a:r>
              <a:rPr lang="el-GR" sz="2400" dirty="0" smtClean="0">
                <a:solidFill>
                  <a:schemeClr val="bg1"/>
                </a:solidFill>
                <a:latin typeface="Palatino Linotype" pitchFamily="18" charset="0"/>
                <a:cs typeface="Times New Roman" pitchFamily="18" charset="0"/>
              </a:rPr>
              <a:t>;</a:t>
            </a:r>
            <a:r>
              <a:rPr lang="en-US" sz="2400" dirty="0" smtClean="0">
                <a:solidFill>
                  <a:schemeClr val="bg1"/>
                </a:solidFill>
                <a:latin typeface="Palatino Linotype" pitchFamily="18" charset="0"/>
                <a:cs typeface="Times New Roman" pitchFamily="18" charset="0"/>
              </a:rPr>
              <a:t>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Plato </a:t>
            </a:r>
            <a:r>
              <a:rPr lang="en-US" sz="2000" i="1" dirty="0" err="1" smtClean="0">
                <a:solidFill>
                  <a:schemeClr val="bg1"/>
                </a:solidFill>
                <a:latin typeface="Times New Roman" pitchFamily="18" charset="0"/>
                <a:cs typeface="Times New Roman" pitchFamily="18" charset="0"/>
              </a:rPr>
              <a:t>Euthyphro</a:t>
            </a:r>
            <a:r>
              <a:rPr lang="en-US" sz="2000" i="1"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14d</a:t>
            </a:r>
            <a:endParaRPr lang="en-US" sz="2000" dirty="0">
              <a:solidFill>
                <a:schemeClr val="bg1"/>
              </a:solidFill>
              <a:latin typeface="Times New Roman" pitchFamily="18" charset="0"/>
              <a:cs typeface="Times New Roman" pitchFamily="18" charset="0"/>
            </a:endParaRPr>
          </a:p>
        </p:txBody>
      </p:sp>
      <p:sp>
        <p:nvSpPr>
          <p:cNvPr id="5" name="TextBox 4"/>
          <p:cNvSpPr txBox="1"/>
          <p:nvPr/>
        </p:nvSpPr>
        <p:spPr>
          <a:xfrm>
            <a:off x="-9526" y="6448305"/>
            <a:ext cx="5495926" cy="400110"/>
          </a:xfrm>
          <a:prstGeom prst="rect">
            <a:avLst/>
          </a:prstGeom>
          <a:noFill/>
        </p:spPr>
        <p:txBody>
          <a:bodyPr wrap="square" rtlCol="0">
            <a:spAutoFit/>
          </a:bodyPr>
          <a:lstStyle/>
          <a:p>
            <a:pPr>
              <a:defRPr/>
            </a:pPr>
            <a:r>
              <a:rPr lang="el-GR" sz="2000" dirty="0">
                <a:solidFill>
                  <a:srgbClr val="FFFF00"/>
                </a:solidFill>
                <a:latin typeface="Palatino Linotype" pitchFamily="18" charset="0"/>
                <a:cs typeface="Times New Roman" pitchFamily="18" charset="0"/>
              </a:rPr>
              <a:t>αἰτεῖν </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inf</a:t>
            </a:r>
            <a:r>
              <a:rPr lang="en-US" sz="2000" dirty="0" smtClean="0">
                <a:solidFill>
                  <a:schemeClr val="bg1"/>
                </a:solidFill>
                <a:latin typeface="Times New Roman" pitchFamily="18" charset="0"/>
                <a:cs typeface="Times New Roman" pitchFamily="18" charset="0"/>
              </a:rPr>
              <a:t>) beg from, ask for something from </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0218657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0772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Here Socrates is trying to determine the nature and origin of words: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τίς παραδίδωσιν ἡμῖν τὰ ὀνόματα οἷς </a:t>
            </a:r>
            <a:r>
              <a:rPr lang="el-GR" sz="2400" dirty="0" smtClean="0">
                <a:solidFill>
                  <a:schemeClr val="bg1"/>
                </a:solidFill>
                <a:latin typeface="Palatino Linotype" pitchFamily="18" charset="0"/>
                <a:cs typeface="Times New Roman" pitchFamily="18" charset="0"/>
              </a:rPr>
              <a:t>χρώμεθα;</a:t>
            </a:r>
            <a:r>
              <a:rPr lang="en-US" sz="2400" dirty="0" smtClean="0">
                <a:solidFill>
                  <a:schemeClr val="bg1"/>
                </a:solidFill>
                <a:latin typeface="Palatino Linotype" pitchFamily="18" charset="0"/>
                <a:cs typeface="Times New Roman" pitchFamily="18" charset="0"/>
              </a:rPr>
              <a:t>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Plato </a:t>
            </a:r>
            <a:r>
              <a:rPr lang="en-US" sz="2000" i="1" dirty="0" err="1" smtClean="0">
                <a:solidFill>
                  <a:schemeClr val="bg1"/>
                </a:solidFill>
                <a:latin typeface="Times New Roman" pitchFamily="18" charset="0"/>
                <a:cs typeface="Times New Roman" pitchFamily="18" charset="0"/>
              </a:rPr>
              <a:t>Cratylus</a:t>
            </a:r>
            <a:r>
              <a:rPr lang="en-US" sz="2000" i="1"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388d</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0" y="6457890"/>
            <a:ext cx="1838324" cy="400110"/>
          </a:xfrm>
          <a:prstGeom prst="rect">
            <a:avLst/>
          </a:prstGeom>
          <a:noFill/>
        </p:spPr>
        <p:txBody>
          <a:bodyPr wrap="square" rtlCol="0">
            <a:spAutoFit/>
          </a:bodyPr>
          <a:lstStyle/>
          <a:p>
            <a:pPr>
              <a:defRPr/>
            </a:pPr>
            <a:r>
              <a:rPr lang="el-GR" sz="2000" dirty="0">
                <a:solidFill>
                  <a:srgbClr val="FFFF00"/>
                </a:solidFill>
                <a:latin typeface="Palatino Linotype" pitchFamily="18" charset="0"/>
                <a:cs typeface="Times New Roman" pitchFamily="18" charset="0"/>
              </a:rPr>
              <a:t>ἡμῖν </a:t>
            </a:r>
            <a:r>
              <a:rPr lang="en-US" sz="2000" dirty="0" smtClean="0">
                <a:solidFill>
                  <a:schemeClr val="bg1"/>
                </a:solidFill>
                <a:latin typeface="Times New Roman" pitchFamily="18" charset="0"/>
                <a:cs typeface="Times New Roman" pitchFamily="18" charset="0"/>
              </a:rPr>
              <a:t>(</a:t>
            </a:r>
            <a:r>
              <a:rPr lang="en-US" sz="2000" dirty="0" err="1">
                <a:solidFill>
                  <a:schemeClr val="bg1"/>
                </a:solidFill>
                <a:latin typeface="Times New Roman" pitchFamily="18" charset="0"/>
                <a:cs typeface="Times New Roman" pitchFamily="18" charset="0"/>
              </a:rPr>
              <a:t>dat</a:t>
            </a:r>
            <a:r>
              <a:rPr lang="en-US" sz="2000" dirty="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us </a:t>
            </a:r>
            <a:endParaRPr lang="el-GR" sz="2000" dirty="0">
              <a:solidFill>
                <a:schemeClr val="bg1"/>
              </a:solidFill>
              <a:latin typeface="Times New Roman" pitchFamily="18" charset="0"/>
              <a:cs typeface="Times New Roman" pitchFamily="18" charset="0"/>
            </a:endParaRPr>
          </a:p>
        </p:txBody>
      </p:sp>
      <p:sp>
        <p:nvSpPr>
          <p:cNvPr id="6" name="TextBox 5"/>
          <p:cNvSpPr txBox="1"/>
          <p:nvPr/>
        </p:nvSpPr>
        <p:spPr>
          <a:xfrm>
            <a:off x="6629400" y="6457890"/>
            <a:ext cx="2514600" cy="400110"/>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χρώμεθα</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(1</a:t>
            </a:r>
            <a:r>
              <a:rPr lang="en-US" sz="2000" baseline="30000" dirty="0" smtClean="0">
                <a:solidFill>
                  <a:schemeClr val="bg1"/>
                </a:solidFill>
                <a:latin typeface="Times New Roman" pitchFamily="18" charset="0"/>
                <a:cs typeface="Times New Roman" pitchFamily="18" charset="0"/>
              </a:rPr>
              <a:t>st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use </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4482271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0772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Here Socrates is quizzing a performer named Ion. Socrates offers a scenario where a group of people are talking about good diet. Is one and the same person able, or does it take two separate people, to evaluate the best and worst contributors to the discussion? Ion responds: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ΙΩΝ </a:t>
            </a:r>
            <a:r>
              <a:rPr lang="el-GR" sz="2400" dirty="0">
                <a:solidFill>
                  <a:schemeClr val="bg1"/>
                </a:solidFill>
                <a:latin typeface="Palatino Linotype" pitchFamily="18" charset="0"/>
                <a:cs typeface="Times New Roman" pitchFamily="18" charset="0"/>
              </a:rPr>
              <a:t>Δῆλον δήπου, ὁ αὐτός. </a:t>
            </a:r>
          </a:p>
          <a:p>
            <a:pPr marL="400050" lvl="1" indent="0">
              <a:buNone/>
              <a:defRPr/>
            </a:pPr>
            <a:r>
              <a:rPr lang="el-GR" sz="2400" dirty="0" smtClean="0">
                <a:solidFill>
                  <a:schemeClr val="bg1"/>
                </a:solidFill>
                <a:latin typeface="Palatino Linotype" pitchFamily="18" charset="0"/>
                <a:cs typeface="Times New Roman" pitchFamily="18" charset="0"/>
              </a:rPr>
              <a:t>ΣΩ. </a:t>
            </a:r>
            <a:r>
              <a:rPr lang="el-GR" sz="2400" dirty="0">
                <a:solidFill>
                  <a:schemeClr val="bg1"/>
                </a:solidFill>
                <a:latin typeface="Palatino Linotype" pitchFamily="18" charset="0"/>
                <a:cs typeface="Times New Roman" pitchFamily="18" charset="0"/>
              </a:rPr>
              <a:t>Τίς οὗτος; τί ὄνομα αὐτῷ; </a:t>
            </a:r>
          </a:p>
          <a:p>
            <a:pPr marL="400050" lvl="1" indent="0">
              <a:buNone/>
              <a:defRPr/>
            </a:pPr>
            <a:r>
              <a:rPr lang="el-GR" sz="2400" dirty="0" smtClean="0">
                <a:solidFill>
                  <a:schemeClr val="bg1"/>
                </a:solidFill>
                <a:latin typeface="Palatino Linotype" pitchFamily="18" charset="0"/>
                <a:cs typeface="Times New Roman" pitchFamily="18" charset="0"/>
              </a:rPr>
              <a:t>ΙΩΝ </a:t>
            </a:r>
            <a:r>
              <a:rPr lang="el-GR" sz="2400" dirty="0">
                <a:solidFill>
                  <a:schemeClr val="bg1"/>
                </a:solidFill>
                <a:latin typeface="Palatino Linotype" pitchFamily="18" charset="0"/>
                <a:cs typeface="Times New Roman" pitchFamily="18" charset="0"/>
              </a:rPr>
              <a:t>Ἰατρός</a:t>
            </a:r>
            <a:r>
              <a:rPr lang="el-GR" sz="2400" dirty="0" smtClean="0">
                <a:solidFill>
                  <a:schemeClr val="bg1"/>
                </a:solidFill>
                <a:latin typeface="Palatino Linotype" pitchFamily="18" charset="0"/>
                <a:cs typeface="Times New Roman" pitchFamily="18" charset="0"/>
              </a:rPr>
              <a:t>.</a:t>
            </a:r>
            <a:r>
              <a:rPr lang="en-US" sz="2400" dirty="0" smtClean="0">
                <a:solidFill>
                  <a:schemeClr val="bg1"/>
                </a:solidFill>
                <a:latin typeface="Palatino Linotype" pitchFamily="18" charset="0"/>
                <a:cs typeface="Times New Roman" pitchFamily="18" charset="0"/>
              </a:rPr>
              <a:t>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Plato </a:t>
            </a:r>
            <a:r>
              <a:rPr lang="en-US" sz="2000" i="1" dirty="0" smtClean="0">
                <a:solidFill>
                  <a:schemeClr val="bg1"/>
                </a:solidFill>
                <a:latin typeface="Times New Roman" pitchFamily="18" charset="0"/>
                <a:cs typeface="Times New Roman" pitchFamily="18" charset="0"/>
              </a:rPr>
              <a:t>Ion </a:t>
            </a:r>
            <a:r>
              <a:rPr lang="en-US" sz="2000" dirty="0" smtClean="0">
                <a:solidFill>
                  <a:schemeClr val="bg1"/>
                </a:solidFill>
                <a:latin typeface="Times New Roman" pitchFamily="18" charset="0"/>
                <a:cs typeface="Times New Roman" pitchFamily="18" charset="0"/>
              </a:rPr>
              <a:t>531e</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19051" y="6159519"/>
            <a:ext cx="3676651" cy="707886"/>
          </a:xfrm>
          <a:prstGeom prst="rect">
            <a:avLst/>
          </a:prstGeom>
          <a:noFill/>
        </p:spPr>
        <p:txBody>
          <a:bodyPr wrap="square" rtlCol="0">
            <a:spAutoFit/>
          </a:bodyPr>
          <a:lstStyle/>
          <a:p>
            <a:pPr>
              <a:defRPr/>
            </a:pPr>
            <a:r>
              <a:rPr lang="el-GR" sz="2000" dirty="0">
                <a:solidFill>
                  <a:srgbClr val="FFFF00"/>
                </a:solidFill>
                <a:latin typeface="Palatino Linotype" pitchFamily="18" charset="0"/>
                <a:cs typeface="Times New Roman" pitchFamily="18" charset="0"/>
              </a:rPr>
              <a:t>δῆλον </a:t>
            </a:r>
            <a:r>
              <a:rPr lang="en-US" sz="2000" dirty="0">
                <a:solidFill>
                  <a:schemeClr val="bg1"/>
                </a:solidFill>
                <a:latin typeface="Palatino Linotype" pitchFamily="18" charset="0"/>
                <a:cs typeface="Times New Roman" pitchFamily="18" charset="0"/>
              </a:rPr>
              <a:t>(</a:t>
            </a:r>
            <a:r>
              <a:rPr lang="el-GR" sz="2000" dirty="0">
                <a:solidFill>
                  <a:srgbClr val="FFFF00"/>
                </a:solidFill>
                <a:latin typeface="Palatino Linotype" pitchFamily="18" charset="0"/>
                <a:cs typeface="Times New Roman" pitchFamily="18" charset="0"/>
              </a:rPr>
              <a:t>ἐστίν</a:t>
            </a:r>
            <a:r>
              <a:rPr lang="en-US" sz="2000" dirty="0">
                <a:solidFill>
                  <a:schemeClr val="bg1"/>
                </a:solidFill>
                <a:latin typeface="Palatino Linotype" pitchFamily="18" charset="0"/>
                <a:cs typeface="Times New Roman" pitchFamily="18" charset="0"/>
              </a:rPr>
              <a:t>) </a:t>
            </a:r>
            <a:r>
              <a:rPr lang="en-US" sz="2000" dirty="0">
                <a:solidFill>
                  <a:schemeClr val="bg1"/>
                </a:solidFill>
                <a:latin typeface="Times New Roman" pitchFamily="18" charset="0"/>
                <a:cs typeface="Times New Roman" pitchFamily="18" charset="0"/>
              </a:rPr>
              <a:t>(nom </a:t>
            </a:r>
            <a:r>
              <a:rPr lang="en-US" sz="2000" dirty="0" err="1">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τό</a:t>
            </a:r>
            <a:r>
              <a:rPr lang="en-US"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clear</a:t>
            </a:r>
          </a:p>
          <a:p>
            <a:pPr>
              <a:defRPr/>
            </a:pPr>
            <a:r>
              <a:rPr lang="el-GR" sz="2000" dirty="0" smtClean="0">
                <a:solidFill>
                  <a:srgbClr val="FFFF00"/>
                </a:solidFill>
                <a:latin typeface="Palatino Linotype" pitchFamily="18" charset="0"/>
                <a:cs typeface="Times New Roman" pitchFamily="18" charset="0"/>
              </a:rPr>
              <a:t>δήπου </a:t>
            </a:r>
            <a:r>
              <a:rPr lang="en-US" sz="2000" dirty="0" smtClean="0">
                <a:solidFill>
                  <a:schemeClr val="bg1"/>
                </a:solidFill>
                <a:latin typeface="Times New Roman" pitchFamily="18" charset="0"/>
                <a:cs typeface="Times New Roman" pitchFamily="18" charset="0"/>
              </a:rPr>
              <a:t>“probably” </a:t>
            </a:r>
            <a:endParaRPr lang="en-US" sz="2000" dirty="0">
              <a:solidFill>
                <a:schemeClr val="bg1"/>
              </a:solidFill>
              <a:latin typeface="Times New Roman" pitchFamily="18" charset="0"/>
              <a:cs typeface="Times New Roman" pitchFamily="18" charset="0"/>
            </a:endParaRPr>
          </a:p>
        </p:txBody>
      </p:sp>
      <p:sp>
        <p:nvSpPr>
          <p:cNvPr id="6" name="TextBox 5"/>
          <p:cNvSpPr txBox="1"/>
          <p:nvPr/>
        </p:nvSpPr>
        <p:spPr>
          <a:xfrm>
            <a:off x="6248400" y="6159519"/>
            <a:ext cx="2902788" cy="707886"/>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ἰατρός</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(nom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doctor</a:t>
            </a:r>
          </a:p>
          <a:p>
            <a:pPr>
              <a:defRPr/>
            </a:pPr>
            <a:r>
              <a:rPr lang="el-GR" sz="2000" dirty="0">
                <a:solidFill>
                  <a:srgbClr val="FFFF00"/>
                </a:solidFill>
                <a:latin typeface="Palatino Linotype" pitchFamily="18" charset="0"/>
                <a:cs typeface="Times New Roman" pitchFamily="18" charset="0"/>
              </a:rPr>
              <a:t>οὗτος</a:t>
            </a:r>
            <a:r>
              <a:rPr lang="el-GR" sz="2000" dirty="0">
                <a:solidFill>
                  <a:schemeClr val="bg1"/>
                </a:solidFill>
                <a:latin typeface="Palatino Linotype" pitchFamily="18" charset="0"/>
                <a:cs typeface="Times New Roman" pitchFamily="18" charset="0"/>
              </a:rPr>
              <a:t> </a:t>
            </a:r>
            <a:r>
              <a:rPr lang="en-US" sz="2000" dirty="0">
                <a:solidFill>
                  <a:schemeClr val="bg1"/>
                </a:solidFill>
                <a:latin typeface="Times New Roman" pitchFamily="18" charset="0"/>
                <a:cs typeface="Times New Roman" pitchFamily="18" charset="0"/>
              </a:rPr>
              <a:t>(nom </a:t>
            </a:r>
            <a:r>
              <a:rPr lang="en-US" sz="2000" dirty="0" err="1">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ὁ </a:t>
            </a:r>
            <a:r>
              <a:rPr lang="en-US" sz="2000" dirty="0">
                <a:solidFill>
                  <a:schemeClr val="bg1"/>
                </a:solidFill>
                <a:latin typeface="Times New Roman" pitchFamily="18" charset="0"/>
                <a:cs typeface="Times New Roman" pitchFamily="18" charset="0"/>
              </a:rPr>
              <a:t>this </a:t>
            </a:r>
            <a:r>
              <a:rPr lang="el-GR" sz="2000" dirty="0">
                <a:solidFill>
                  <a:schemeClr val="bg1"/>
                </a:solidFill>
                <a:latin typeface="Times New Roman" pitchFamily="18" charset="0"/>
                <a:cs typeface="Times New Roman" pitchFamily="18" charset="0"/>
              </a:rPr>
              <a:t> </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5126005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From a lawsuit about a disputed inheritance: the speaker has listed people to whom the law does </a:t>
            </a:r>
            <a:r>
              <a:rPr lang="en-US" sz="2000" i="1" dirty="0" smtClean="0">
                <a:solidFill>
                  <a:schemeClr val="bg1"/>
                </a:solidFill>
                <a:latin typeface="Times New Roman" pitchFamily="18" charset="0"/>
                <a:cs typeface="Times New Roman" pitchFamily="18" charset="0"/>
              </a:rPr>
              <a:t>not</a:t>
            </a:r>
            <a:r>
              <a:rPr lang="en-US" sz="2000" dirty="0" smtClean="0">
                <a:solidFill>
                  <a:schemeClr val="bg1"/>
                </a:solidFill>
                <a:latin typeface="Times New Roman" pitchFamily="18" charset="0"/>
                <a:cs typeface="Times New Roman" pitchFamily="18" charset="0"/>
              </a:rPr>
              <a:t> give the inheritance and then asks: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ἀλλὰ τίνι καὶ </a:t>
            </a:r>
            <a:r>
              <a:rPr lang="el-GR" sz="2400" dirty="0" smtClean="0">
                <a:solidFill>
                  <a:schemeClr val="bg1"/>
                </a:solidFill>
                <a:latin typeface="Palatino Linotype" pitchFamily="18" charset="0"/>
                <a:cs typeface="Times New Roman" pitchFamily="18" charset="0"/>
              </a:rPr>
              <a:t>δίδωσιν</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Demosthenes 43.5</a:t>
            </a:r>
            <a:r>
              <a:rPr lang="en-US" sz="2000" dirty="0">
                <a:solidFill>
                  <a:schemeClr val="bg1"/>
                </a:solidFill>
                <a:latin typeface="Times New Roman" pitchFamily="18" charset="0"/>
                <a:cs typeface="Times New Roman" pitchFamily="18" charset="0"/>
              </a:rPr>
              <a:t>2</a:t>
            </a:r>
          </a:p>
        </p:txBody>
      </p:sp>
    </p:spTree>
    <p:extLst>
      <p:ext uri="{BB962C8B-B14F-4D97-AF65-F5344CB8AC3E}">
        <p14:creationId xmlns:p14="http://schemas.microsoft.com/office/powerpoint/2010/main" val="38661303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Aristotle says inductive reasoning</a:t>
            </a:r>
            <a:r>
              <a:rPr lang="en-US"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has limits: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οὐ γὰρ τί ἐστι δείκνυσιν, ἀλλ’ ὅτι ἢ ἔστιν ἢ οὐκ ἔστιν. </a:t>
            </a:r>
          </a:p>
          <a:p>
            <a:pPr marL="400050" lvl="1" indent="0" algn="r">
              <a:buNone/>
              <a:defRPr/>
            </a:pPr>
            <a:r>
              <a:rPr lang="en-US" sz="2000" dirty="0" smtClean="0">
                <a:solidFill>
                  <a:schemeClr val="bg1"/>
                </a:solidFill>
                <a:latin typeface="Times New Roman" pitchFamily="18" charset="0"/>
                <a:cs typeface="Times New Roman" pitchFamily="18" charset="0"/>
              </a:rPr>
              <a:t>Aristotle </a:t>
            </a:r>
            <a:r>
              <a:rPr lang="it-IT" sz="2000" i="1" dirty="0" smtClean="0">
                <a:solidFill>
                  <a:schemeClr val="bg1"/>
                </a:solidFill>
                <a:latin typeface="Times New Roman" pitchFamily="18" charset="0"/>
                <a:cs typeface="Times New Roman" pitchFamily="18" charset="0"/>
              </a:rPr>
              <a:t>Posterior Analytics </a:t>
            </a:r>
            <a:r>
              <a:rPr lang="it-IT" sz="2000" dirty="0" smtClean="0">
                <a:solidFill>
                  <a:schemeClr val="bg1"/>
                </a:solidFill>
                <a:latin typeface="Times New Roman" pitchFamily="18" charset="0"/>
                <a:cs typeface="Times New Roman" pitchFamily="18" charset="0"/>
              </a:rPr>
              <a:t>92b1</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4524996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a:solidFill>
                  <a:schemeClr val="bg1"/>
                </a:solidFill>
                <a:latin typeface="Times New Roman" pitchFamily="18" charset="0"/>
                <a:cs typeface="Times New Roman" pitchFamily="18" charset="0"/>
              </a:rPr>
              <a:t>The Titan Prometheus has been bound to a cliff face in the </a:t>
            </a:r>
            <a:r>
              <a:rPr lang="en-US" sz="2000" dirty="0" smtClean="0">
                <a:solidFill>
                  <a:schemeClr val="bg1"/>
                </a:solidFill>
                <a:latin typeface="Times New Roman" pitchFamily="18" charset="0"/>
                <a:cs typeface="Times New Roman" pitchFamily="18" charset="0"/>
              </a:rPr>
              <a:t>Caucasus </a:t>
            </a:r>
            <a:r>
              <a:rPr lang="en-US" sz="2000" dirty="0">
                <a:solidFill>
                  <a:schemeClr val="bg1"/>
                </a:solidFill>
                <a:latin typeface="Times New Roman" pitchFamily="18" charset="0"/>
                <a:cs typeface="Times New Roman" pitchFamily="18" charset="0"/>
              </a:rPr>
              <a:t>mountains on the orders of Zeus, king of the Olympian gods. </a:t>
            </a:r>
            <a:endParaRPr lang="en-US" sz="2000" dirty="0" smtClean="0">
              <a:solidFill>
                <a:schemeClr val="bg1"/>
              </a:solidFill>
              <a:latin typeface="Times New Roman" pitchFamily="18" charset="0"/>
              <a:cs typeface="Times New Roman" pitchFamily="18" charset="0"/>
            </a:endParaRPr>
          </a:p>
          <a:p>
            <a:pPr>
              <a:defRPr/>
            </a:pPr>
            <a:r>
              <a:rPr lang="en-US" sz="2000" dirty="0" smtClean="0">
                <a:solidFill>
                  <a:schemeClr val="bg1"/>
                </a:solidFill>
                <a:latin typeface="Times New Roman" pitchFamily="18" charset="0"/>
                <a:cs typeface="Times New Roman" pitchFamily="18" charset="0"/>
              </a:rPr>
              <a:t>Once he is bound, Prometheus sings about his suffering, but then suddenly stops and says: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καίτοι τί φημι</a:t>
            </a:r>
            <a:r>
              <a:rPr lang="el-GR" sz="2400" dirty="0" smtClean="0">
                <a:solidFill>
                  <a:schemeClr val="bg1"/>
                </a:solidFill>
                <a:latin typeface="Palatino Linotype" pitchFamily="18" charset="0"/>
                <a:cs typeface="Times New Roman" pitchFamily="18" charset="0"/>
              </a:rPr>
              <a:t>;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a:solidFill>
                  <a:schemeClr val="bg1"/>
                </a:solidFill>
                <a:latin typeface="Palatino Linotype" pitchFamily="18" charset="0"/>
                <a:cs typeface="Times New Roman" pitchFamily="18" charset="0"/>
              </a:rPr>
              <a:t>Aeschylus </a:t>
            </a:r>
            <a:r>
              <a:rPr lang="en-US" sz="2000" i="1" dirty="0" smtClean="0">
                <a:solidFill>
                  <a:schemeClr val="bg1"/>
                </a:solidFill>
                <a:latin typeface="Times New Roman" pitchFamily="18" charset="0"/>
                <a:cs typeface="Times New Roman" pitchFamily="18" charset="0"/>
              </a:rPr>
              <a:t>Prometheus Bound </a:t>
            </a:r>
            <a:r>
              <a:rPr lang="en-US" sz="2000" dirty="0" smtClean="0">
                <a:solidFill>
                  <a:schemeClr val="bg1"/>
                </a:solidFill>
                <a:latin typeface="Times New Roman" pitchFamily="18" charset="0"/>
                <a:cs typeface="Times New Roman" pitchFamily="18" charset="0"/>
              </a:rPr>
              <a:t>101</a:t>
            </a:r>
          </a:p>
          <a:p>
            <a:pPr marL="400050" lvl="1" indent="0">
              <a:buNone/>
              <a:defRPr/>
            </a:pPr>
            <a:endParaRPr lang="en-US" sz="2400" dirty="0">
              <a:solidFill>
                <a:schemeClr val="bg1"/>
              </a:solidFill>
              <a:latin typeface="Times New Roman" pitchFamily="18" charset="0"/>
              <a:cs typeface="Times New Roman" pitchFamily="18" charset="0"/>
            </a:endParaRPr>
          </a:p>
        </p:txBody>
      </p:sp>
      <p:sp>
        <p:nvSpPr>
          <p:cNvPr id="4" name="TextBox 3"/>
          <p:cNvSpPr txBox="1"/>
          <p:nvPr/>
        </p:nvSpPr>
        <p:spPr>
          <a:xfrm>
            <a:off x="-9525" y="6451877"/>
            <a:ext cx="4833374"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καίτοι</a:t>
            </a:r>
            <a:r>
              <a:rPr lang="en-US" sz="2000" dirty="0" smtClean="0">
                <a:solidFill>
                  <a:srgbClr val="FFFF00"/>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form </a:t>
            </a:r>
            <a:r>
              <a:rPr lang="en-US" sz="2000" dirty="0">
                <a:solidFill>
                  <a:schemeClr val="bg1"/>
                </a:solidFill>
                <a:latin typeface="Times New Roman" pitchFamily="18" charset="0"/>
                <a:cs typeface="Times New Roman" pitchFamily="18" charset="0"/>
              </a:rPr>
              <a:t>of </a:t>
            </a:r>
            <a:r>
              <a:rPr lang="el-GR" sz="2000" dirty="0" smtClean="0">
                <a:solidFill>
                  <a:srgbClr val="FFFF00"/>
                </a:solidFill>
                <a:latin typeface="Palatino Linotype" pitchFamily="18" charset="0"/>
                <a:cs typeface="Times New Roman" pitchFamily="18" charset="0"/>
              </a:rPr>
              <a:t>καί</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used to change topics</a:t>
            </a:r>
            <a:endParaRPr lang="en-US" sz="20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721108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9248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 chorus of the daughters of the god of the Ocean come visit Prometheus and learn of his punishment. </a:t>
            </a:r>
          </a:p>
          <a:p>
            <a:pPr>
              <a:defRPr/>
            </a:pPr>
            <a:r>
              <a:rPr lang="en-US" sz="2000" dirty="0" smtClean="0">
                <a:solidFill>
                  <a:schemeClr val="bg1"/>
                </a:solidFill>
                <a:latin typeface="Times New Roman" pitchFamily="18" charset="0"/>
                <a:cs typeface="Times New Roman" pitchFamily="18" charset="0"/>
              </a:rPr>
              <a:t>When Prometheus explains that his punishment can end only when Zeus wills it so, the chorus asks in despair: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τίς ἐλπίς</a:t>
            </a:r>
            <a:r>
              <a:rPr lang="el-GR" sz="2400" dirty="0" smtClean="0">
                <a:solidFill>
                  <a:schemeClr val="bg1"/>
                </a:solidFill>
                <a:latin typeface="Palatino Linotype" pitchFamily="18" charset="0"/>
                <a:cs typeface="Times New Roman" pitchFamily="18" charset="0"/>
              </a:rPr>
              <a:t>;</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 </a:t>
            </a:r>
            <a:endParaRPr lang="en-US" sz="2400" dirty="0" smtClean="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Aeschylus </a:t>
            </a:r>
            <a:r>
              <a:rPr lang="en-US" sz="2000" i="1" dirty="0" smtClean="0">
                <a:solidFill>
                  <a:schemeClr val="bg1"/>
                </a:solidFill>
                <a:latin typeface="Times New Roman" pitchFamily="18" charset="0"/>
                <a:cs typeface="Times New Roman" pitchFamily="18" charset="0"/>
              </a:rPr>
              <a:t>Prometheus Bound </a:t>
            </a:r>
            <a:r>
              <a:rPr lang="en-US" sz="2000" dirty="0" smtClean="0">
                <a:solidFill>
                  <a:schemeClr val="bg1"/>
                </a:solidFill>
                <a:latin typeface="Times New Roman" pitchFamily="18" charset="0"/>
                <a:cs typeface="Times New Roman" pitchFamily="18" charset="0"/>
              </a:rPr>
              <a:t>259</a:t>
            </a:r>
          </a:p>
        </p:txBody>
      </p:sp>
    </p:spTree>
    <p:extLst>
      <p:ext uri="{BB962C8B-B14F-4D97-AF65-F5344CB8AC3E}">
        <p14:creationId xmlns:p14="http://schemas.microsoft.com/office/powerpoint/2010/main" val="1364547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524000"/>
            <a:ext cx="8229600" cy="4876800"/>
          </a:xfrm>
        </p:spPr>
        <p:txBody>
          <a:bodyPr rtlCol="0">
            <a:normAutofit/>
          </a:bodyPr>
          <a:lstStyle/>
          <a:p>
            <a:pPr>
              <a:defRPr/>
            </a:pPr>
            <a:r>
              <a:rPr lang="en-US" sz="2000" dirty="0">
                <a:solidFill>
                  <a:schemeClr val="bg1"/>
                </a:solidFill>
                <a:latin typeface="Times New Roman" pitchFamily="18" charset="0"/>
                <a:cs typeface="Times New Roman" pitchFamily="18" charset="0"/>
              </a:rPr>
              <a:t>During the Trojan War, the great Greek warrior Ajax becomes embroiled in a controversy and eventually commits suicide</a:t>
            </a:r>
            <a:r>
              <a:rPr lang="en-US" sz="2000" dirty="0" smtClean="0">
                <a:solidFill>
                  <a:schemeClr val="bg1"/>
                </a:solidFill>
                <a:latin typeface="Times New Roman" pitchFamily="18" charset="0"/>
                <a:cs typeface="Times New Roman" pitchFamily="18" charset="0"/>
              </a:rPr>
              <a:t>. His wife (and former prisoner of war) says of his enemies: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Αἴας γὰρ αὐτοῖς οὐκέτ’ </a:t>
            </a:r>
            <a:r>
              <a:rPr lang="el-GR" sz="2400" dirty="0" smtClean="0">
                <a:solidFill>
                  <a:schemeClr val="bg1"/>
                </a:solidFill>
                <a:latin typeface="Palatino Linotype" pitchFamily="18" charset="0"/>
                <a:cs typeface="Times New Roman" pitchFamily="18" charset="0"/>
              </a:rPr>
              <a:t>ἐστίν</a:t>
            </a:r>
            <a:r>
              <a:rPr lang="en-US" sz="2400" dirty="0" smtClean="0">
                <a:solidFill>
                  <a:schemeClr val="bg1"/>
                </a:solidFill>
                <a:latin typeface="Palatino Linotype" pitchFamily="18" charset="0"/>
                <a:cs typeface="Times New Roman" pitchFamily="18" charset="0"/>
              </a:rPr>
              <a:t>…</a:t>
            </a:r>
            <a:endParaRPr lang="en-US"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Sophocles </a:t>
            </a:r>
            <a:r>
              <a:rPr lang="en-US" sz="2000" i="1" dirty="0" smtClean="0">
                <a:solidFill>
                  <a:schemeClr val="bg1"/>
                </a:solidFill>
                <a:latin typeface="Times New Roman" pitchFamily="18" charset="0"/>
                <a:cs typeface="Times New Roman" pitchFamily="18" charset="0"/>
              </a:rPr>
              <a:t>Ajax </a:t>
            </a:r>
            <a:r>
              <a:rPr lang="en-US" sz="2000" dirty="0" smtClean="0">
                <a:solidFill>
                  <a:schemeClr val="bg1"/>
                </a:solidFill>
                <a:latin typeface="Times New Roman" pitchFamily="18" charset="0"/>
                <a:cs typeface="Times New Roman" pitchFamily="18" charset="0"/>
              </a:rPr>
              <a:t>972</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21609" y="6457890"/>
            <a:ext cx="2547492"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Αἴας</a:t>
            </a:r>
            <a:r>
              <a:rPr lang="el-GR" sz="2000" dirty="0" smtClean="0">
                <a:solidFill>
                  <a:schemeClr val="bg1"/>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Αἴαντος</a:t>
            </a:r>
            <a:r>
              <a:rPr lang="en-US" sz="2000" dirty="0" smtClean="0">
                <a:solidFill>
                  <a:srgbClr val="FFFF00"/>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ὁ</a:t>
            </a:r>
            <a:r>
              <a:rPr lang="el-GR" sz="2000" dirty="0" smtClean="0">
                <a:solidFill>
                  <a:schemeClr val="bg1"/>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Ajax</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6172200" y="6443541"/>
            <a:ext cx="2971800" cy="400110"/>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οὐκέτ’ </a:t>
            </a:r>
            <a:r>
              <a:rPr lang="en-US" sz="2000" dirty="0" smtClean="0">
                <a:solidFill>
                  <a:schemeClr val="bg1"/>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οὐκέτι</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no longer</a:t>
            </a:r>
            <a:endParaRPr lang="el-GR" sz="20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2354026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9248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Ajax’s half-brother, </a:t>
            </a:r>
            <a:r>
              <a:rPr lang="en-US" sz="2000" dirty="0" err="1" smtClean="0">
                <a:solidFill>
                  <a:schemeClr val="bg1"/>
                </a:solidFill>
                <a:latin typeface="Times New Roman" pitchFamily="18" charset="0"/>
                <a:cs typeface="Times New Roman" pitchFamily="18" charset="0"/>
              </a:rPr>
              <a:t>Teucer</a:t>
            </a:r>
            <a:r>
              <a:rPr lang="en-US" sz="2000" dirty="0" smtClean="0">
                <a:solidFill>
                  <a:schemeClr val="bg1"/>
                </a:solidFill>
                <a:latin typeface="Times New Roman" pitchFamily="18" charset="0"/>
                <a:cs typeface="Times New Roman" pitchFamily="18" charset="0"/>
              </a:rPr>
              <a:t>, defends the fallen warrior’s reputation, which angers the general of the Greek forces, Agamemnon. </a:t>
            </a:r>
          </a:p>
          <a:p>
            <a:pPr>
              <a:defRPr/>
            </a:pPr>
            <a:r>
              <a:rPr lang="en-US" sz="2000" dirty="0" smtClean="0">
                <a:solidFill>
                  <a:schemeClr val="bg1"/>
                </a:solidFill>
                <a:latin typeface="Times New Roman" pitchFamily="18" charset="0"/>
                <a:cs typeface="Times New Roman" pitchFamily="18" charset="0"/>
              </a:rPr>
              <a:t>Here Agamemnon sarcastically quotes </a:t>
            </a:r>
            <a:r>
              <a:rPr lang="en-US" sz="2000" dirty="0" err="1" smtClean="0">
                <a:solidFill>
                  <a:schemeClr val="bg1"/>
                </a:solidFill>
                <a:latin typeface="Times New Roman" pitchFamily="18" charset="0"/>
                <a:cs typeface="Times New Roman" pitchFamily="18" charset="0"/>
              </a:rPr>
              <a:t>Teucer</a:t>
            </a:r>
            <a:r>
              <a:rPr lang="en-US" sz="2000" dirty="0" smtClean="0">
                <a:solidFill>
                  <a:schemeClr val="bg1"/>
                </a:solidFill>
                <a:latin typeface="Times New Roman" pitchFamily="18" charset="0"/>
                <a:cs typeface="Times New Roman" pitchFamily="18" charset="0"/>
              </a:rPr>
              <a:t> to his face: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ἀλλ’ αὐτὸς ἄρχων, ὡς σὺ φής, Αἴας ἔπλει</a:t>
            </a:r>
            <a:r>
              <a:rPr lang="el-GR" sz="2400" dirty="0" smtClean="0">
                <a:solidFill>
                  <a:schemeClr val="bg1"/>
                </a:solidFill>
                <a:latin typeface="Palatino Linotype" pitchFamily="18" charset="0"/>
                <a:cs typeface="Times New Roman" pitchFamily="18" charset="0"/>
              </a:rPr>
              <a:t>.</a:t>
            </a:r>
          </a:p>
          <a:p>
            <a:pPr marL="400050" lvl="1" indent="0" algn="r">
              <a:buNone/>
              <a:defRPr/>
            </a:pPr>
            <a:r>
              <a:rPr lang="en-US" sz="2000" dirty="0" smtClean="0">
                <a:solidFill>
                  <a:schemeClr val="bg1"/>
                </a:solidFill>
                <a:latin typeface="Times New Roman" pitchFamily="18" charset="0"/>
                <a:cs typeface="Times New Roman" pitchFamily="18" charset="0"/>
              </a:rPr>
              <a:t>Sophocles </a:t>
            </a:r>
            <a:r>
              <a:rPr lang="en-US" sz="2000" i="1" dirty="0" smtClean="0">
                <a:solidFill>
                  <a:schemeClr val="bg1"/>
                </a:solidFill>
                <a:latin typeface="Times New Roman" pitchFamily="18" charset="0"/>
                <a:cs typeface="Times New Roman" pitchFamily="18" charset="0"/>
              </a:rPr>
              <a:t>Ajax </a:t>
            </a:r>
            <a:r>
              <a:rPr lang="en-US" sz="2000" dirty="0" smtClean="0">
                <a:solidFill>
                  <a:schemeClr val="bg1"/>
                </a:solidFill>
                <a:latin typeface="Times New Roman" pitchFamily="18" charset="0"/>
                <a:cs typeface="Times New Roman" pitchFamily="18" charset="0"/>
              </a:rPr>
              <a:t>1234</a:t>
            </a:r>
          </a:p>
        </p:txBody>
      </p:sp>
      <p:sp>
        <p:nvSpPr>
          <p:cNvPr id="4" name="TextBox 3"/>
          <p:cNvSpPr txBox="1"/>
          <p:nvPr/>
        </p:nvSpPr>
        <p:spPr>
          <a:xfrm>
            <a:off x="6858000" y="6140529"/>
            <a:ext cx="2295524" cy="707886"/>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ἔπλει</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(3</a:t>
            </a:r>
            <a:r>
              <a:rPr lang="en-US" sz="2000" baseline="30000" dirty="0" smtClean="0">
                <a:solidFill>
                  <a:schemeClr val="bg1"/>
                </a:solidFill>
                <a:latin typeface="Times New Roman" pitchFamily="18" charset="0"/>
                <a:cs typeface="Times New Roman" pitchFamily="18" charset="0"/>
              </a:rPr>
              <a:t>rd</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sailed</a:t>
            </a:r>
            <a:endParaRPr lang="el-GR"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σύ </a:t>
            </a:r>
            <a:r>
              <a:rPr lang="en-US" sz="2000" dirty="0" smtClean="0">
                <a:solidFill>
                  <a:schemeClr val="bg1"/>
                </a:solidFill>
                <a:latin typeface="Times New Roman" pitchFamily="18" charset="0"/>
                <a:cs typeface="Times New Roman" pitchFamily="18" charset="0"/>
              </a:rPr>
              <a:t>(nom </a:t>
            </a:r>
            <a:r>
              <a:rPr lang="en-US" sz="2000" dirty="0" err="1" smtClean="0">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you </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0" y="6445209"/>
            <a:ext cx="2514599" cy="400110"/>
          </a:xfrm>
          <a:prstGeom prst="rect">
            <a:avLst/>
          </a:prstGeom>
          <a:noFill/>
        </p:spPr>
        <p:txBody>
          <a:bodyPr wrap="square" rtlCol="0">
            <a:spAutoFit/>
          </a:bodyPr>
          <a:lstStyle/>
          <a:p>
            <a:pPr>
              <a:defRPr/>
            </a:pPr>
            <a:r>
              <a:rPr lang="el-GR" sz="2000" dirty="0">
                <a:solidFill>
                  <a:srgbClr val="FFFF00"/>
                </a:solidFill>
                <a:latin typeface="Palatino Linotype" pitchFamily="18" charset="0"/>
                <a:cs typeface="Times New Roman" pitchFamily="18" charset="0"/>
              </a:rPr>
              <a:t>Αἴας </a:t>
            </a:r>
            <a:r>
              <a:rPr lang="el-GR" sz="2000" dirty="0" smtClean="0">
                <a:solidFill>
                  <a:srgbClr val="FFFF00"/>
                </a:solidFill>
                <a:latin typeface="Palatino Linotype" pitchFamily="18" charset="0"/>
                <a:cs typeface="Times New Roman" pitchFamily="18" charset="0"/>
              </a:rPr>
              <a:t>–αντος </a:t>
            </a:r>
            <a:r>
              <a:rPr lang="el-GR" sz="2000" dirty="0">
                <a:solidFill>
                  <a:srgbClr val="FFFF00"/>
                </a:solidFill>
                <a:latin typeface="Palatino Linotype"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Ajax</a:t>
            </a:r>
            <a:endParaRPr lang="el-GR" sz="20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785910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647700" y="533400"/>
            <a:ext cx="7710488" cy="4789488"/>
          </a:xfrm>
          <a:prstGeom prst="rect">
            <a:avLst/>
          </a:prstGeom>
          <a:noFill/>
          <a:ln w="9525">
            <a:noFill/>
            <a:miter lim="800000"/>
            <a:headEnd/>
            <a:tailEnd/>
          </a:ln>
        </p:spPr>
        <p:txBody>
          <a:bodyPr wrap="none">
            <a:spAutoFit/>
          </a:bodyPr>
          <a:lstStyle/>
          <a:p>
            <a:pPr algn="ctr" eaLnBrk="0" hangingPunct="0"/>
            <a:endParaRPr lang="en-US" sz="2800" b="1" dirty="0">
              <a:solidFill>
                <a:schemeClr val="bg1"/>
              </a:solidFill>
              <a:latin typeface="Times New Roman" pitchFamily="18" charset="0"/>
              <a:cs typeface="Times New Roman" pitchFamily="18" charset="0"/>
            </a:endParaRPr>
          </a:p>
          <a:p>
            <a:pPr algn="ctr" eaLnBrk="0" hangingPunct="0"/>
            <a:r>
              <a:rPr lang="en-US" sz="2800" b="1" dirty="0" err="1">
                <a:solidFill>
                  <a:schemeClr val="bg1"/>
                </a:solidFill>
                <a:latin typeface="Times New Roman" pitchFamily="18" charset="0"/>
                <a:cs typeface="Times New Roman" pitchFamily="18" charset="0"/>
              </a:rPr>
              <a:t>Pelops</a:t>
            </a:r>
            <a:r>
              <a:rPr lang="en-US" sz="2800" b="1" dirty="0">
                <a:solidFill>
                  <a:schemeClr val="bg1"/>
                </a:solidFill>
                <a:latin typeface="Times New Roman" pitchFamily="18" charset="0"/>
                <a:cs typeface="Times New Roman" pitchFamily="18" charset="0"/>
              </a:rPr>
              <a:t> + </a:t>
            </a:r>
            <a:r>
              <a:rPr lang="en-US" sz="2800" b="1" dirty="0" err="1">
                <a:solidFill>
                  <a:schemeClr val="bg1"/>
                </a:solidFill>
                <a:latin typeface="Times New Roman" pitchFamily="18" charset="0"/>
                <a:cs typeface="Times New Roman" pitchFamily="18" charset="0"/>
              </a:rPr>
              <a:t>Hippodamia</a:t>
            </a:r>
            <a:endParaRPr lang="en-US" sz="2800" b="1" dirty="0">
              <a:solidFill>
                <a:schemeClr val="bg1"/>
              </a:solidFill>
              <a:latin typeface="Times New Roman" pitchFamily="18" charset="0"/>
              <a:cs typeface="Times New Roman" pitchFamily="18" charset="0"/>
            </a:endParaRPr>
          </a:p>
          <a:p>
            <a:pPr algn="ctr" eaLnBrk="0" hangingPunct="0"/>
            <a:endParaRPr lang="en-US" sz="2800" b="1" dirty="0">
              <a:solidFill>
                <a:schemeClr val="bg1"/>
              </a:solidFill>
              <a:latin typeface="Times New Roman" pitchFamily="18" charset="0"/>
              <a:cs typeface="Times New Roman" pitchFamily="18" charset="0"/>
            </a:endParaRPr>
          </a:p>
          <a:p>
            <a:pPr algn="ctr" eaLnBrk="0" hangingPunct="0"/>
            <a:r>
              <a:rPr lang="en-US" sz="2800" b="1" dirty="0" err="1">
                <a:solidFill>
                  <a:schemeClr val="bg1"/>
                </a:solidFill>
                <a:latin typeface="Times New Roman" pitchFamily="18" charset="0"/>
                <a:cs typeface="Times New Roman" pitchFamily="18" charset="0"/>
              </a:rPr>
              <a:t>Atreus</a:t>
            </a:r>
            <a:r>
              <a:rPr lang="en-US" sz="2800" b="1" dirty="0">
                <a:solidFill>
                  <a:schemeClr val="bg1"/>
                </a:solidFill>
                <a:latin typeface="Times New Roman" pitchFamily="18" charset="0"/>
                <a:cs typeface="Times New Roman" pitchFamily="18" charset="0"/>
              </a:rPr>
              <a:t> 	Thyestes</a:t>
            </a:r>
          </a:p>
          <a:p>
            <a:pPr algn="ctr" eaLnBrk="0" hangingPunct="0"/>
            <a:endParaRPr lang="en-US" sz="2800" b="1" dirty="0">
              <a:solidFill>
                <a:schemeClr val="bg1"/>
              </a:solidFill>
              <a:latin typeface="Times New Roman" pitchFamily="18" charset="0"/>
              <a:cs typeface="Times New Roman" pitchFamily="18" charset="0"/>
            </a:endParaRPr>
          </a:p>
          <a:p>
            <a:pPr algn="ctr" eaLnBrk="0" hangingPunct="0"/>
            <a:r>
              <a:rPr lang="en-US" sz="2800" b="1" dirty="0">
                <a:solidFill>
                  <a:srgbClr val="FFFF00"/>
                </a:solidFill>
                <a:latin typeface="Times New Roman" pitchFamily="18" charset="0"/>
                <a:cs typeface="Times New Roman" pitchFamily="18" charset="0"/>
              </a:rPr>
              <a:t>Agamemnon</a:t>
            </a:r>
            <a:r>
              <a:rPr lang="en-US" sz="2800" b="1" dirty="0">
                <a:solidFill>
                  <a:schemeClr val="bg1"/>
                </a:solidFill>
                <a:latin typeface="Times New Roman" pitchFamily="18" charset="0"/>
                <a:cs typeface="Times New Roman" pitchFamily="18" charset="0"/>
              </a:rPr>
              <a:t> 	Menelaus			</a:t>
            </a:r>
            <a:r>
              <a:rPr lang="en-US" sz="2800" b="1" dirty="0" err="1">
                <a:solidFill>
                  <a:schemeClr val="bg1"/>
                </a:solidFill>
                <a:latin typeface="Times New Roman" pitchFamily="18" charset="0"/>
                <a:cs typeface="Times New Roman" pitchFamily="18" charset="0"/>
              </a:rPr>
              <a:t>Pelopia</a:t>
            </a:r>
            <a:endParaRPr lang="en-US" sz="2800" b="1" dirty="0">
              <a:solidFill>
                <a:schemeClr val="bg1"/>
              </a:solidFill>
              <a:latin typeface="Times New Roman" pitchFamily="18" charset="0"/>
              <a:cs typeface="Times New Roman" pitchFamily="18" charset="0"/>
            </a:endParaRPr>
          </a:p>
          <a:p>
            <a:pPr algn="ctr" eaLnBrk="0" hangingPunct="0"/>
            <a:r>
              <a:rPr lang="en-US" sz="2800" b="1" dirty="0">
                <a:solidFill>
                  <a:schemeClr val="bg1"/>
                </a:solidFill>
                <a:latin typeface="Times New Roman" pitchFamily="18" charset="0"/>
                <a:cs typeface="Times New Roman" pitchFamily="18" charset="0"/>
              </a:rPr>
              <a:t>+ </a:t>
            </a:r>
            <a:r>
              <a:rPr lang="en-US" b="1" dirty="0">
                <a:solidFill>
                  <a:srgbClr val="FFFF00"/>
                </a:solidFill>
                <a:latin typeface="Times New Roman" pitchFamily="18" charset="0"/>
                <a:cs typeface="Times New Roman" pitchFamily="18" charset="0"/>
              </a:rPr>
              <a:t>Clytemnestra</a:t>
            </a:r>
            <a:r>
              <a:rPr lang="en-US" sz="2800" b="1" dirty="0">
                <a:solidFill>
                  <a:schemeClr val="bg1"/>
                </a:solidFill>
                <a:latin typeface="Times New Roman" pitchFamily="18" charset="0"/>
                <a:cs typeface="Times New Roman" pitchFamily="18" charset="0"/>
              </a:rPr>
              <a:t>	+ </a:t>
            </a:r>
            <a:r>
              <a:rPr lang="en-US" b="1" dirty="0">
                <a:solidFill>
                  <a:schemeClr val="bg1"/>
                </a:solidFill>
                <a:latin typeface="Times New Roman" pitchFamily="18" charset="0"/>
                <a:cs typeface="Times New Roman" pitchFamily="18" charset="0"/>
              </a:rPr>
              <a:t>Helen</a:t>
            </a:r>
            <a:r>
              <a:rPr lang="en-US" sz="2800" b="1" dirty="0">
                <a:solidFill>
                  <a:schemeClr val="bg1"/>
                </a:solidFill>
                <a:latin typeface="Times New Roman" pitchFamily="18" charset="0"/>
                <a:cs typeface="Times New Roman" pitchFamily="18" charset="0"/>
              </a:rPr>
              <a:t>			</a:t>
            </a:r>
          </a:p>
          <a:p>
            <a:pPr algn="ctr" eaLnBrk="0" hangingPunct="0"/>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Aegisthus</a:t>
            </a:r>
            <a:endParaRPr lang="en-US" sz="2800" b="1" dirty="0">
              <a:solidFill>
                <a:schemeClr val="bg1"/>
              </a:solidFill>
              <a:latin typeface="Times New Roman" pitchFamily="18" charset="0"/>
              <a:cs typeface="Times New Roman" pitchFamily="18" charset="0"/>
            </a:endParaRPr>
          </a:p>
          <a:p>
            <a:pPr algn="ctr" eaLnBrk="0" hangingPunct="0"/>
            <a:r>
              <a:rPr lang="en-US" sz="2800" b="1" dirty="0">
                <a:solidFill>
                  <a:srgbClr val="FFFF00"/>
                </a:solidFill>
                <a:latin typeface="Times New Roman" pitchFamily="18" charset="0"/>
                <a:cs typeface="Times New Roman" pitchFamily="18" charset="0"/>
              </a:rPr>
              <a:t>Iphigenia</a:t>
            </a:r>
            <a:r>
              <a:rPr lang="en-US" sz="2800" b="1" dirty="0">
                <a:solidFill>
                  <a:schemeClr val="bg1"/>
                </a:solidFill>
                <a:latin typeface="Times New Roman" pitchFamily="18" charset="0"/>
                <a:cs typeface="Times New Roman" pitchFamily="18" charset="0"/>
              </a:rPr>
              <a:t>, Electra, </a:t>
            </a:r>
            <a:r>
              <a:rPr lang="en-US" sz="2800" b="1" dirty="0">
                <a:solidFill>
                  <a:srgbClr val="FFFF00"/>
                </a:solidFill>
                <a:latin typeface="Times New Roman" pitchFamily="18" charset="0"/>
                <a:cs typeface="Times New Roman" pitchFamily="18" charset="0"/>
              </a:rPr>
              <a:t>Orestes</a:t>
            </a:r>
            <a:r>
              <a:rPr lang="en-US" sz="2800" b="1" dirty="0">
                <a:solidFill>
                  <a:schemeClr val="bg1"/>
                </a:solidFill>
                <a:latin typeface="Times New Roman" pitchFamily="18" charset="0"/>
                <a:cs typeface="Times New Roman" pitchFamily="18" charset="0"/>
              </a:rPr>
              <a:t>			</a:t>
            </a:r>
          </a:p>
          <a:p>
            <a:pPr algn="ctr" eaLnBrk="0" hangingPunct="0"/>
            <a:endParaRPr lang="en-US" sz="2800" b="1" dirty="0">
              <a:solidFill>
                <a:schemeClr val="bg1"/>
              </a:solidFill>
              <a:latin typeface="Times New Roman" pitchFamily="18" charset="0"/>
              <a:cs typeface="Times New Roman" pitchFamily="18" charset="0"/>
            </a:endParaRPr>
          </a:p>
          <a:p>
            <a:pPr algn="ctr" eaLnBrk="0" hangingPunct="0"/>
            <a:r>
              <a:rPr lang="en-US" sz="2800" b="1" dirty="0">
                <a:solidFill>
                  <a:schemeClr val="bg1"/>
                </a:solidFill>
                <a:latin typeface="Times New Roman" pitchFamily="18" charset="0"/>
                <a:cs typeface="Times New Roman" pitchFamily="18" charset="0"/>
              </a:rPr>
              <a:t>			Hermione</a:t>
            </a:r>
          </a:p>
        </p:txBody>
      </p:sp>
      <p:sp>
        <p:nvSpPr>
          <p:cNvPr id="3075" name="Line 3"/>
          <p:cNvSpPr>
            <a:spLocks noChangeShapeType="1"/>
          </p:cNvSpPr>
          <p:nvPr/>
        </p:nvSpPr>
        <p:spPr bwMode="auto">
          <a:xfrm flipH="1">
            <a:off x="3733800" y="1447800"/>
            <a:ext cx="304800" cy="533400"/>
          </a:xfrm>
          <a:prstGeom prst="line">
            <a:avLst/>
          </a:prstGeom>
          <a:noFill/>
          <a:ln w="9525">
            <a:solidFill>
              <a:schemeClr val="bg1"/>
            </a:solidFill>
            <a:round/>
            <a:headEnd/>
            <a:tailEnd/>
          </a:ln>
        </p:spPr>
        <p:txBody>
          <a:bodyPr/>
          <a:lstStyle/>
          <a:p>
            <a:endParaRPr lang="en-US"/>
          </a:p>
        </p:txBody>
      </p:sp>
      <p:sp>
        <p:nvSpPr>
          <p:cNvPr id="3076" name="Line 4"/>
          <p:cNvSpPr>
            <a:spLocks noChangeShapeType="1"/>
          </p:cNvSpPr>
          <p:nvPr/>
        </p:nvSpPr>
        <p:spPr bwMode="auto">
          <a:xfrm>
            <a:off x="6248400" y="2362200"/>
            <a:ext cx="838200" cy="533400"/>
          </a:xfrm>
          <a:prstGeom prst="line">
            <a:avLst/>
          </a:prstGeom>
          <a:noFill/>
          <a:ln w="9525">
            <a:solidFill>
              <a:schemeClr val="bg1"/>
            </a:solidFill>
            <a:round/>
            <a:headEnd/>
            <a:tailEnd/>
          </a:ln>
        </p:spPr>
        <p:txBody>
          <a:bodyPr/>
          <a:lstStyle/>
          <a:p>
            <a:endParaRPr lang="en-US"/>
          </a:p>
        </p:txBody>
      </p:sp>
      <p:sp>
        <p:nvSpPr>
          <p:cNvPr id="3077" name="Line 5"/>
          <p:cNvSpPr>
            <a:spLocks noChangeShapeType="1"/>
          </p:cNvSpPr>
          <p:nvPr/>
        </p:nvSpPr>
        <p:spPr bwMode="auto">
          <a:xfrm flipH="1">
            <a:off x="3124200" y="2286000"/>
            <a:ext cx="304800" cy="533400"/>
          </a:xfrm>
          <a:prstGeom prst="line">
            <a:avLst/>
          </a:prstGeom>
          <a:noFill/>
          <a:ln w="9525">
            <a:solidFill>
              <a:schemeClr val="bg1"/>
            </a:solidFill>
            <a:round/>
            <a:headEnd/>
            <a:tailEnd/>
          </a:ln>
        </p:spPr>
        <p:txBody>
          <a:bodyPr/>
          <a:lstStyle/>
          <a:p>
            <a:endParaRPr lang="en-US"/>
          </a:p>
        </p:txBody>
      </p:sp>
      <p:sp>
        <p:nvSpPr>
          <p:cNvPr id="3078" name="Line 6"/>
          <p:cNvSpPr>
            <a:spLocks noChangeShapeType="1"/>
          </p:cNvSpPr>
          <p:nvPr/>
        </p:nvSpPr>
        <p:spPr bwMode="auto">
          <a:xfrm flipH="1">
            <a:off x="6781800" y="3124200"/>
            <a:ext cx="304800" cy="533400"/>
          </a:xfrm>
          <a:prstGeom prst="line">
            <a:avLst/>
          </a:prstGeom>
          <a:noFill/>
          <a:ln w="9525">
            <a:solidFill>
              <a:schemeClr val="bg1"/>
            </a:solidFill>
            <a:round/>
            <a:headEnd/>
            <a:tailEnd/>
          </a:ln>
        </p:spPr>
        <p:txBody>
          <a:bodyPr/>
          <a:lstStyle/>
          <a:p>
            <a:endParaRPr lang="en-US"/>
          </a:p>
        </p:txBody>
      </p:sp>
      <p:sp>
        <p:nvSpPr>
          <p:cNvPr id="3079" name="Line 7"/>
          <p:cNvSpPr>
            <a:spLocks noChangeShapeType="1"/>
          </p:cNvSpPr>
          <p:nvPr/>
        </p:nvSpPr>
        <p:spPr bwMode="auto">
          <a:xfrm>
            <a:off x="3429000" y="2286000"/>
            <a:ext cx="457200" cy="533400"/>
          </a:xfrm>
          <a:prstGeom prst="line">
            <a:avLst/>
          </a:prstGeom>
          <a:noFill/>
          <a:ln w="9525">
            <a:solidFill>
              <a:schemeClr val="bg1"/>
            </a:solidFill>
            <a:round/>
            <a:headEnd/>
            <a:tailEnd/>
          </a:ln>
        </p:spPr>
        <p:txBody>
          <a:bodyPr/>
          <a:lstStyle/>
          <a:p>
            <a:endParaRPr lang="en-US"/>
          </a:p>
        </p:txBody>
      </p:sp>
      <p:sp>
        <p:nvSpPr>
          <p:cNvPr id="3080" name="Line 8"/>
          <p:cNvSpPr>
            <a:spLocks noChangeShapeType="1"/>
          </p:cNvSpPr>
          <p:nvPr/>
        </p:nvSpPr>
        <p:spPr bwMode="auto">
          <a:xfrm flipH="1">
            <a:off x="1524000" y="3581400"/>
            <a:ext cx="1219200" cy="533400"/>
          </a:xfrm>
          <a:prstGeom prst="line">
            <a:avLst/>
          </a:prstGeom>
          <a:noFill/>
          <a:ln w="9525">
            <a:solidFill>
              <a:schemeClr val="bg1"/>
            </a:solidFill>
            <a:round/>
            <a:headEnd/>
            <a:tailEnd/>
          </a:ln>
        </p:spPr>
        <p:txBody>
          <a:bodyPr/>
          <a:lstStyle/>
          <a:p>
            <a:endParaRPr lang="en-US"/>
          </a:p>
        </p:txBody>
      </p:sp>
      <p:sp>
        <p:nvSpPr>
          <p:cNvPr id="3081" name="Line 9"/>
          <p:cNvSpPr>
            <a:spLocks noChangeShapeType="1"/>
          </p:cNvSpPr>
          <p:nvPr/>
        </p:nvSpPr>
        <p:spPr bwMode="auto">
          <a:xfrm>
            <a:off x="2743200" y="3581400"/>
            <a:ext cx="457200" cy="533400"/>
          </a:xfrm>
          <a:prstGeom prst="line">
            <a:avLst/>
          </a:prstGeom>
          <a:noFill/>
          <a:ln w="9525">
            <a:solidFill>
              <a:schemeClr val="bg1"/>
            </a:solidFill>
            <a:round/>
            <a:headEnd/>
            <a:tailEnd/>
          </a:ln>
        </p:spPr>
        <p:txBody>
          <a:bodyPr/>
          <a:lstStyle/>
          <a:p>
            <a:endParaRPr lang="en-US"/>
          </a:p>
        </p:txBody>
      </p:sp>
      <p:sp>
        <p:nvSpPr>
          <p:cNvPr id="3082" name="Line 10"/>
          <p:cNvSpPr>
            <a:spLocks noChangeShapeType="1"/>
          </p:cNvSpPr>
          <p:nvPr/>
        </p:nvSpPr>
        <p:spPr bwMode="auto">
          <a:xfrm>
            <a:off x="2743200" y="3581400"/>
            <a:ext cx="1447800" cy="533400"/>
          </a:xfrm>
          <a:prstGeom prst="line">
            <a:avLst/>
          </a:prstGeom>
          <a:noFill/>
          <a:ln w="9525">
            <a:solidFill>
              <a:schemeClr val="bg1"/>
            </a:solidFill>
            <a:round/>
            <a:headEnd/>
            <a:tailEnd/>
          </a:ln>
        </p:spPr>
        <p:txBody>
          <a:bodyPr/>
          <a:lstStyle/>
          <a:p>
            <a:endParaRPr lang="en-US"/>
          </a:p>
        </p:txBody>
      </p:sp>
      <p:sp>
        <p:nvSpPr>
          <p:cNvPr id="3083" name="Line 11"/>
          <p:cNvSpPr>
            <a:spLocks noChangeShapeType="1"/>
          </p:cNvSpPr>
          <p:nvPr/>
        </p:nvSpPr>
        <p:spPr bwMode="auto">
          <a:xfrm>
            <a:off x="6248400" y="2362200"/>
            <a:ext cx="533400" cy="1295400"/>
          </a:xfrm>
          <a:prstGeom prst="line">
            <a:avLst/>
          </a:prstGeom>
          <a:noFill/>
          <a:ln w="9525">
            <a:solidFill>
              <a:schemeClr val="bg1"/>
            </a:solidFill>
            <a:round/>
            <a:headEnd/>
            <a:tailEnd/>
          </a:ln>
        </p:spPr>
        <p:txBody>
          <a:bodyPr/>
          <a:lstStyle/>
          <a:p>
            <a:endParaRPr lang="en-US"/>
          </a:p>
        </p:txBody>
      </p:sp>
      <p:sp>
        <p:nvSpPr>
          <p:cNvPr id="3084" name="Line 12"/>
          <p:cNvSpPr>
            <a:spLocks noChangeShapeType="1"/>
          </p:cNvSpPr>
          <p:nvPr/>
        </p:nvSpPr>
        <p:spPr bwMode="auto">
          <a:xfrm>
            <a:off x="5029200" y="3581400"/>
            <a:ext cx="1066800" cy="1371600"/>
          </a:xfrm>
          <a:prstGeom prst="line">
            <a:avLst/>
          </a:prstGeom>
          <a:noFill/>
          <a:ln w="9525">
            <a:solidFill>
              <a:schemeClr val="bg1"/>
            </a:solidFill>
            <a:round/>
            <a:headEnd/>
            <a:tailEnd/>
          </a:ln>
        </p:spPr>
        <p:txBody>
          <a:bodyPr/>
          <a:lstStyle/>
          <a:p>
            <a:endParaRPr lang="en-US"/>
          </a:p>
        </p:txBody>
      </p:sp>
      <p:sp>
        <p:nvSpPr>
          <p:cNvPr id="3085" name="Line 13"/>
          <p:cNvSpPr>
            <a:spLocks noChangeShapeType="1"/>
          </p:cNvSpPr>
          <p:nvPr/>
        </p:nvSpPr>
        <p:spPr bwMode="auto">
          <a:xfrm>
            <a:off x="4038600" y="1447800"/>
            <a:ext cx="762000" cy="457200"/>
          </a:xfrm>
          <a:prstGeom prst="line">
            <a:avLst/>
          </a:prstGeom>
          <a:noFill/>
          <a:ln w="9525">
            <a:solidFill>
              <a:schemeClr val="bg1"/>
            </a:solidFill>
            <a:round/>
            <a:headEnd/>
            <a:tailEnd/>
          </a:ln>
        </p:spPr>
        <p:txBody>
          <a:bodyPr/>
          <a:lstStyle/>
          <a:p>
            <a:endParaRPr lang="en-US"/>
          </a:p>
        </p:txBody>
      </p:sp>
    </p:spTree>
    <p:extLst>
      <p:ext uri="{BB962C8B-B14F-4D97-AF65-F5344CB8AC3E}">
        <p14:creationId xmlns:p14="http://schemas.microsoft.com/office/powerpoint/2010/main" val="3371602373"/>
      </p:ext>
    </p:extLst>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9248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After the Trojan War, Agamemnon returns home and is murdered by his wife, Clytemnestra (in retaliation for Agamemnon murdering their daughter Iphigenia before the war). </a:t>
            </a:r>
          </a:p>
          <a:p>
            <a:pPr>
              <a:defRPr/>
            </a:pPr>
            <a:r>
              <a:rPr lang="en-US" sz="2000" dirty="0" smtClean="0">
                <a:solidFill>
                  <a:schemeClr val="bg1"/>
                </a:solidFill>
                <a:latin typeface="Times New Roman" pitchFamily="18" charset="0"/>
                <a:cs typeface="Times New Roman" pitchFamily="18" charset="0"/>
              </a:rPr>
              <a:t>Two of their other children, sister Electra and brother Orestes, later meet and conspire to take vengeance on their own mother. In preparation, Electra sings in part: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δαιμόνιον αὐτὸ τίθημ’ </a:t>
            </a:r>
            <a:r>
              <a:rPr lang="el-GR" sz="2400" dirty="0" smtClean="0">
                <a:solidFill>
                  <a:schemeClr val="bg1"/>
                </a:solidFill>
                <a:latin typeface="Palatino Linotype" pitchFamily="18" charset="0"/>
                <a:cs typeface="Times New Roman" pitchFamily="18" charset="0"/>
              </a:rPr>
              <a:t>ἐγώ.</a:t>
            </a:r>
          </a:p>
          <a:p>
            <a:pPr marL="400050" lvl="1" indent="0" algn="r">
              <a:buNone/>
              <a:defRPr/>
            </a:pPr>
            <a:r>
              <a:rPr lang="en-US" sz="2000" dirty="0" smtClean="0">
                <a:solidFill>
                  <a:schemeClr val="bg1"/>
                </a:solidFill>
                <a:latin typeface="Times New Roman" pitchFamily="18" charset="0"/>
                <a:cs typeface="Times New Roman" pitchFamily="18" charset="0"/>
              </a:rPr>
              <a:t>Sophocles </a:t>
            </a:r>
            <a:r>
              <a:rPr lang="en-US" sz="2000" i="1" dirty="0" smtClean="0">
                <a:solidFill>
                  <a:schemeClr val="bg1"/>
                </a:solidFill>
                <a:latin typeface="Times New Roman" pitchFamily="18" charset="0"/>
                <a:cs typeface="Times New Roman" pitchFamily="18" charset="0"/>
              </a:rPr>
              <a:t>Electra </a:t>
            </a:r>
            <a:r>
              <a:rPr lang="en-US" sz="2000" dirty="0" smtClean="0">
                <a:solidFill>
                  <a:schemeClr val="bg1"/>
                </a:solidFill>
                <a:latin typeface="Times New Roman" pitchFamily="18" charset="0"/>
                <a:cs typeface="Times New Roman" pitchFamily="18" charset="0"/>
              </a:rPr>
              <a:t>1269-70</a:t>
            </a:r>
          </a:p>
        </p:txBody>
      </p:sp>
      <p:sp>
        <p:nvSpPr>
          <p:cNvPr id="4" name="TextBox 3"/>
          <p:cNvSpPr txBox="1"/>
          <p:nvPr/>
        </p:nvSpPr>
        <p:spPr>
          <a:xfrm>
            <a:off x="7229476" y="6445209"/>
            <a:ext cx="1914524" cy="400110"/>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ἐγώ</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(nom </a:t>
            </a:r>
            <a:r>
              <a:rPr lang="en-US" sz="2000" dirty="0" err="1" smtClean="0">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I</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0" y="6445209"/>
            <a:ext cx="5029200" cy="400110"/>
          </a:xfrm>
          <a:prstGeom prst="rect">
            <a:avLst/>
          </a:prstGeom>
          <a:noFill/>
        </p:spPr>
        <p:txBody>
          <a:bodyPr wrap="square" rtlCol="0">
            <a:spAutoFit/>
          </a:bodyPr>
          <a:lstStyle/>
          <a:p>
            <a:pPr>
              <a:defRPr/>
            </a:pPr>
            <a:r>
              <a:rPr lang="el-GR" sz="2000" dirty="0">
                <a:solidFill>
                  <a:srgbClr val="FFFF00"/>
                </a:solidFill>
                <a:latin typeface="Palatino Linotype" pitchFamily="18" charset="0"/>
                <a:cs typeface="Times New Roman" pitchFamily="18" charset="0"/>
              </a:rPr>
              <a:t>δαιμόνιον </a:t>
            </a:r>
            <a:r>
              <a:rPr lang="en-US" sz="2000" dirty="0" smtClean="0">
                <a:solidFill>
                  <a:schemeClr val="bg1"/>
                </a:solidFill>
                <a:latin typeface="Times New Roman" pitchFamily="18" charset="0"/>
                <a:cs typeface="Times New Roman" pitchFamily="18" charset="0"/>
              </a:rPr>
              <a:t>(</a:t>
            </a:r>
            <a:r>
              <a:rPr lang="en-US" sz="2000" dirty="0">
                <a:solidFill>
                  <a:schemeClr val="bg1"/>
                </a:solidFill>
                <a:latin typeface="Times New Roman" pitchFamily="18" charset="0"/>
                <a:cs typeface="Times New Roman" pitchFamily="18" charset="0"/>
              </a:rPr>
              <a:t>nom/</a:t>
            </a:r>
            <a:r>
              <a:rPr lang="en-US" sz="2000" dirty="0" err="1">
                <a:solidFill>
                  <a:schemeClr val="bg1"/>
                </a:solidFill>
                <a:latin typeface="Times New Roman" pitchFamily="18" charset="0"/>
                <a:cs typeface="Times New Roman" pitchFamily="18" charset="0"/>
              </a:rPr>
              <a:t>acc</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divine</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396805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9248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After </a:t>
            </a:r>
            <a:r>
              <a:rPr lang="en-US" sz="2000" dirty="0">
                <a:solidFill>
                  <a:schemeClr val="bg1"/>
                </a:solidFill>
                <a:latin typeface="Times New Roman" pitchFamily="18" charset="0"/>
                <a:cs typeface="Times New Roman" pitchFamily="18" charset="0"/>
              </a:rPr>
              <a:t>E</a:t>
            </a:r>
            <a:r>
              <a:rPr lang="en-US" sz="2000" dirty="0" smtClean="0">
                <a:solidFill>
                  <a:schemeClr val="bg1"/>
                </a:solidFill>
                <a:latin typeface="Times New Roman" pitchFamily="18" charset="0"/>
                <a:cs typeface="Times New Roman" pitchFamily="18" charset="0"/>
              </a:rPr>
              <a:t>lectra and Orestes kill their mother, Orestes falls ill and hallucinates.  At one point, his uncle Menelaus (Agamemnon’s brother) visits and asks: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τίς </a:t>
            </a:r>
            <a:r>
              <a:rPr lang="el-GR" sz="2400" dirty="0">
                <a:solidFill>
                  <a:schemeClr val="bg1"/>
                </a:solidFill>
                <a:latin typeface="Palatino Linotype" pitchFamily="18" charset="0"/>
                <a:cs typeface="Times New Roman" pitchFamily="18" charset="0"/>
              </a:rPr>
              <a:t>σε ἀπόλλυσιν νόσος</a:t>
            </a:r>
            <a:r>
              <a:rPr lang="el-GR" sz="2400" dirty="0" smtClean="0">
                <a:solidFill>
                  <a:schemeClr val="bg1"/>
                </a:solidFill>
                <a:latin typeface="Palatino Linotype" pitchFamily="18" charset="0"/>
                <a:cs typeface="Times New Roman" pitchFamily="18" charset="0"/>
              </a:rPr>
              <a:t>;</a:t>
            </a:r>
            <a:endParaRPr lang="en-US" sz="2400" dirty="0" smtClean="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Euripides </a:t>
            </a:r>
            <a:r>
              <a:rPr lang="en-US" sz="2000" i="1" dirty="0">
                <a:solidFill>
                  <a:schemeClr val="bg1"/>
                </a:solidFill>
                <a:latin typeface="Times New Roman" pitchFamily="18" charset="0"/>
                <a:cs typeface="Times New Roman" pitchFamily="18" charset="0"/>
              </a:rPr>
              <a:t>Orestes</a:t>
            </a:r>
            <a:r>
              <a:rPr lang="en-US"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395</a:t>
            </a:r>
          </a:p>
        </p:txBody>
      </p:sp>
      <p:sp>
        <p:nvSpPr>
          <p:cNvPr id="4" name="TextBox 3"/>
          <p:cNvSpPr txBox="1"/>
          <p:nvPr/>
        </p:nvSpPr>
        <p:spPr>
          <a:xfrm>
            <a:off x="7229476" y="6445209"/>
            <a:ext cx="1914524" cy="400110"/>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σε </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you </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0" y="6445209"/>
            <a:ext cx="2895600" cy="400110"/>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νόσος </a:t>
            </a:r>
            <a:r>
              <a:rPr lang="en-US" sz="2000" dirty="0" smtClean="0">
                <a:solidFill>
                  <a:schemeClr val="bg1"/>
                </a:solidFill>
                <a:latin typeface="Times New Roman" pitchFamily="18" charset="0"/>
                <a:cs typeface="Times New Roman" pitchFamily="18" charset="0"/>
              </a:rPr>
              <a:t>(nom </a:t>
            </a:r>
            <a:r>
              <a:rPr lang="en-US" sz="2000" dirty="0" err="1">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disease</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809069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10056</TotalTime>
  <Words>1758</Words>
  <Application>Microsoft Office PowerPoint</Application>
  <PresentationFormat>On-screen Show (4:3)</PresentationFormat>
  <Paragraphs>284</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Ancient Greek for Everyone: A New Digital Resource for Beginning Greek  Unit 5: Introduction to Pronouns  Classical Reading</vt:lpstr>
      <vt:lpstr>Ancient Greek for Everyone</vt:lpstr>
      <vt:lpstr>Ancient Greek for Everyone</vt:lpstr>
      <vt:lpstr>Ancient Greek for Everyone</vt:lpstr>
      <vt:lpstr>Ancient Greek for Everyone</vt:lpstr>
      <vt:lpstr>Ancient Greek for Everyone</vt:lpstr>
      <vt:lpstr>PowerPoint Presentation</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PowerPoint Presentation</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1001 Elementary Greek</dc:title>
  <dc:creator>Wilfred E Major</dc:creator>
  <cp:lastModifiedBy>Wilfred E Major</cp:lastModifiedBy>
  <cp:revision>582</cp:revision>
  <dcterms:created xsi:type="dcterms:W3CDTF">2012-08-17T18:41:45Z</dcterms:created>
  <dcterms:modified xsi:type="dcterms:W3CDTF">2015-06-19T16:48:03Z</dcterms:modified>
</cp:coreProperties>
</file>